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16" r:id="rId1"/>
    <p:sldMasterId id="2147484440" r:id="rId2"/>
  </p:sldMasterIdLst>
  <p:notesMasterIdLst>
    <p:notesMasterId r:id="rId50"/>
  </p:notesMasterIdLst>
  <p:handoutMasterIdLst>
    <p:handoutMasterId r:id="rId51"/>
  </p:handoutMasterIdLst>
  <p:sldIdLst>
    <p:sldId id="256" r:id="rId3"/>
    <p:sldId id="373" r:id="rId4"/>
    <p:sldId id="303" r:id="rId5"/>
    <p:sldId id="375" r:id="rId6"/>
    <p:sldId id="376" r:id="rId7"/>
    <p:sldId id="379" r:id="rId8"/>
    <p:sldId id="457" r:id="rId9"/>
    <p:sldId id="378" r:id="rId10"/>
    <p:sldId id="454" r:id="rId11"/>
    <p:sldId id="384" r:id="rId12"/>
    <p:sldId id="423" r:id="rId13"/>
    <p:sldId id="386" r:id="rId14"/>
    <p:sldId id="387" r:id="rId15"/>
    <p:sldId id="388" r:id="rId16"/>
    <p:sldId id="389" r:id="rId17"/>
    <p:sldId id="391" r:id="rId18"/>
    <p:sldId id="394" r:id="rId19"/>
    <p:sldId id="458" r:id="rId20"/>
    <p:sldId id="469" r:id="rId21"/>
    <p:sldId id="467" r:id="rId22"/>
    <p:sldId id="468" r:id="rId23"/>
    <p:sldId id="476" r:id="rId24"/>
    <p:sldId id="474" r:id="rId25"/>
    <p:sldId id="475" r:id="rId26"/>
    <p:sldId id="465" r:id="rId27"/>
    <p:sldId id="471" r:id="rId28"/>
    <p:sldId id="431" r:id="rId29"/>
    <p:sldId id="432" r:id="rId30"/>
    <p:sldId id="472" r:id="rId31"/>
    <p:sldId id="462" r:id="rId32"/>
    <p:sldId id="459" r:id="rId33"/>
    <p:sldId id="426" r:id="rId34"/>
    <p:sldId id="427" r:id="rId35"/>
    <p:sldId id="438" r:id="rId36"/>
    <p:sldId id="460" r:id="rId37"/>
    <p:sldId id="461" r:id="rId38"/>
    <p:sldId id="479" r:id="rId39"/>
    <p:sldId id="480" r:id="rId40"/>
    <p:sldId id="412" r:id="rId41"/>
    <p:sldId id="413" r:id="rId42"/>
    <p:sldId id="415" r:id="rId43"/>
    <p:sldId id="414" r:id="rId44"/>
    <p:sldId id="416" r:id="rId45"/>
    <p:sldId id="417" r:id="rId46"/>
    <p:sldId id="418" r:id="rId47"/>
    <p:sldId id="419" r:id="rId48"/>
    <p:sldId id="455" r:id="rId49"/>
  </p:sldIdLst>
  <p:sldSz cx="9144000" cy="6858000" type="screen4x3"/>
  <p:notesSz cx="9866313" cy="673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34559" autoAdjust="0"/>
    <p:restoredTop sz="86380" autoAdjust="0"/>
  </p:normalViewPr>
  <p:slideViewPr>
    <p:cSldViewPr>
      <p:cViewPr varScale="1">
        <p:scale>
          <a:sx n="59" d="100"/>
          <a:sy n="59" d="100"/>
        </p:scale>
        <p:origin x="-1332" y="-78"/>
      </p:cViewPr>
      <p:guideLst>
        <p:guide orient="horz" pos="2160"/>
        <p:guide pos="2880"/>
      </p:guideLst>
    </p:cSldViewPr>
  </p:slideViewPr>
  <p:outlineViewPr>
    <p:cViewPr>
      <p:scale>
        <a:sx n="33" d="100"/>
        <a:sy n="33" d="100"/>
      </p:scale>
      <p:origin x="264" y="11907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5"/>
            <a:ext cx="4276254" cy="337059"/>
          </a:xfrm>
          <a:prstGeom prst="rect">
            <a:avLst/>
          </a:prstGeom>
        </p:spPr>
        <p:txBody>
          <a:bodyPr vert="horz" lIns="96508" tIns="48252" rIns="96508" bIns="48252" rtlCol="0"/>
          <a:lstStyle>
            <a:lvl1pPr algn="l">
              <a:defRPr sz="1200"/>
            </a:lvl1pPr>
          </a:lstStyle>
          <a:p>
            <a:endParaRPr lang="en-US"/>
          </a:p>
        </p:txBody>
      </p:sp>
      <p:sp>
        <p:nvSpPr>
          <p:cNvPr id="3" name="Date Placeholder 2"/>
          <p:cNvSpPr>
            <a:spLocks noGrp="1"/>
          </p:cNvSpPr>
          <p:nvPr>
            <p:ph type="dt" sz="quarter" idx="1"/>
          </p:nvPr>
        </p:nvSpPr>
        <p:spPr>
          <a:xfrm>
            <a:off x="5587736" y="5"/>
            <a:ext cx="4276254" cy="337059"/>
          </a:xfrm>
          <a:prstGeom prst="rect">
            <a:avLst/>
          </a:prstGeom>
        </p:spPr>
        <p:txBody>
          <a:bodyPr vert="horz" lIns="96508" tIns="48252" rIns="96508" bIns="48252" rtlCol="0"/>
          <a:lstStyle>
            <a:lvl1pPr algn="r">
              <a:defRPr sz="1200"/>
            </a:lvl1pPr>
          </a:lstStyle>
          <a:p>
            <a:fld id="{F4401BD2-5EB9-4A49-98BD-1A7998E91B1A}" type="datetimeFigureOut">
              <a:rPr lang="en-US" smtClean="0"/>
              <a:pPr/>
              <a:t>5/13/2020</a:t>
            </a:fld>
            <a:endParaRPr lang="en-US"/>
          </a:p>
        </p:txBody>
      </p:sp>
      <p:sp>
        <p:nvSpPr>
          <p:cNvPr id="4" name="Footer Placeholder 3"/>
          <p:cNvSpPr>
            <a:spLocks noGrp="1"/>
          </p:cNvSpPr>
          <p:nvPr>
            <p:ph type="ftr" sz="quarter" idx="2"/>
          </p:nvPr>
        </p:nvSpPr>
        <p:spPr>
          <a:xfrm>
            <a:off x="7" y="6397621"/>
            <a:ext cx="4276254" cy="337059"/>
          </a:xfrm>
          <a:prstGeom prst="rect">
            <a:avLst/>
          </a:prstGeom>
        </p:spPr>
        <p:txBody>
          <a:bodyPr vert="horz" lIns="96508" tIns="48252" rIns="96508" bIns="48252" rtlCol="0" anchor="b"/>
          <a:lstStyle>
            <a:lvl1pPr algn="l">
              <a:defRPr sz="1200"/>
            </a:lvl1pPr>
          </a:lstStyle>
          <a:p>
            <a:endParaRPr lang="en-US"/>
          </a:p>
        </p:txBody>
      </p:sp>
      <p:sp>
        <p:nvSpPr>
          <p:cNvPr id="5" name="Slide Number Placeholder 4"/>
          <p:cNvSpPr>
            <a:spLocks noGrp="1"/>
          </p:cNvSpPr>
          <p:nvPr>
            <p:ph type="sldNum" sz="quarter" idx="3"/>
          </p:nvPr>
        </p:nvSpPr>
        <p:spPr>
          <a:xfrm>
            <a:off x="5587736" y="6397621"/>
            <a:ext cx="4276254" cy="337059"/>
          </a:xfrm>
          <a:prstGeom prst="rect">
            <a:avLst/>
          </a:prstGeom>
        </p:spPr>
        <p:txBody>
          <a:bodyPr vert="horz" lIns="96508" tIns="48252" rIns="96508" bIns="48252" rtlCol="0" anchor="b"/>
          <a:lstStyle>
            <a:lvl1pPr algn="r">
              <a:defRPr sz="1200"/>
            </a:lvl1pPr>
          </a:lstStyle>
          <a:p>
            <a:fld id="{DF9CE108-C0D5-4B00-89CE-A5FC7B34CE4F}" type="slidenum">
              <a:rPr lang="en-US" smtClean="0"/>
              <a:pPr/>
              <a:t>‹#›</a:t>
            </a:fld>
            <a:endParaRPr lang="en-US"/>
          </a:p>
        </p:txBody>
      </p:sp>
    </p:spTree>
    <p:extLst>
      <p:ext uri="{BB962C8B-B14F-4D97-AF65-F5344CB8AC3E}">
        <p14:creationId xmlns:p14="http://schemas.microsoft.com/office/powerpoint/2010/main" xmlns="" val="2818436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1"/>
            <a:ext cx="4275403" cy="336788"/>
          </a:xfrm>
          <a:prstGeom prst="rect">
            <a:avLst/>
          </a:prstGeom>
        </p:spPr>
        <p:txBody>
          <a:bodyPr vert="horz" lIns="96889" tIns="48444" rIns="96889" bIns="48444" rtlCol="0"/>
          <a:lstStyle>
            <a:lvl1pPr algn="l">
              <a:defRPr sz="1200"/>
            </a:lvl1pPr>
          </a:lstStyle>
          <a:p>
            <a:endParaRPr lang="en-US" dirty="0"/>
          </a:p>
        </p:txBody>
      </p:sp>
      <p:sp>
        <p:nvSpPr>
          <p:cNvPr id="3" name="Date Placeholder 2"/>
          <p:cNvSpPr>
            <a:spLocks noGrp="1"/>
          </p:cNvSpPr>
          <p:nvPr>
            <p:ph type="dt" idx="1"/>
          </p:nvPr>
        </p:nvSpPr>
        <p:spPr>
          <a:xfrm>
            <a:off x="5588632" y="1"/>
            <a:ext cx="4275403" cy="336788"/>
          </a:xfrm>
          <a:prstGeom prst="rect">
            <a:avLst/>
          </a:prstGeom>
        </p:spPr>
        <p:txBody>
          <a:bodyPr vert="horz" lIns="96889" tIns="48444" rIns="96889" bIns="48444" rtlCol="0"/>
          <a:lstStyle>
            <a:lvl1pPr algn="r">
              <a:defRPr sz="1200"/>
            </a:lvl1pPr>
          </a:lstStyle>
          <a:p>
            <a:fld id="{27E72554-A82D-4663-BA24-E4757CF35CBE}" type="datetimeFigureOut">
              <a:rPr lang="en-US" smtClean="0"/>
              <a:pPr/>
              <a:t>5/13/2020</a:t>
            </a:fld>
            <a:endParaRPr lang="en-US" dirty="0"/>
          </a:p>
        </p:txBody>
      </p:sp>
      <p:sp>
        <p:nvSpPr>
          <p:cNvPr id="4" name="Slide Image Placeholder 3"/>
          <p:cNvSpPr>
            <a:spLocks noGrp="1" noRot="1" noChangeAspect="1"/>
          </p:cNvSpPr>
          <p:nvPr>
            <p:ph type="sldImg" idx="2"/>
          </p:nvPr>
        </p:nvSpPr>
        <p:spPr>
          <a:xfrm>
            <a:off x="3248025" y="506413"/>
            <a:ext cx="3370263" cy="2527300"/>
          </a:xfrm>
          <a:prstGeom prst="rect">
            <a:avLst/>
          </a:prstGeom>
          <a:noFill/>
          <a:ln w="12700">
            <a:solidFill>
              <a:prstClr val="black"/>
            </a:solidFill>
          </a:ln>
        </p:spPr>
        <p:txBody>
          <a:bodyPr vert="horz" lIns="96889" tIns="48444" rIns="96889" bIns="48444" rtlCol="0" anchor="ctr"/>
          <a:lstStyle/>
          <a:p>
            <a:endParaRPr lang="en-US" dirty="0"/>
          </a:p>
        </p:txBody>
      </p:sp>
      <p:sp>
        <p:nvSpPr>
          <p:cNvPr id="5" name="Notes Placeholder 4"/>
          <p:cNvSpPr>
            <a:spLocks noGrp="1"/>
          </p:cNvSpPr>
          <p:nvPr>
            <p:ph type="body" sz="quarter" idx="3"/>
          </p:nvPr>
        </p:nvSpPr>
        <p:spPr>
          <a:xfrm>
            <a:off x="986633" y="3199494"/>
            <a:ext cx="7893050" cy="3031092"/>
          </a:xfrm>
          <a:prstGeom prst="rect">
            <a:avLst/>
          </a:prstGeom>
        </p:spPr>
        <p:txBody>
          <a:bodyPr vert="horz" lIns="96889" tIns="48444" rIns="96889" bIns="484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6397806"/>
            <a:ext cx="4275403" cy="336788"/>
          </a:xfrm>
          <a:prstGeom prst="rect">
            <a:avLst/>
          </a:prstGeom>
        </p:spPr>
        <p:txBody>
          <a:bodyPr vert="horz" lIns="96889" tIns="48444" rIns="96889" bIns="484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5588632" y="6397806"/>
            <a:ext cx="4275403" cy="336788"/>
          </a:xfrm>
          <a:prstGeom prst="rect">
            <a:avLst/>
          </a:prstGeom>
        </p:spPr>
        <p:txBody>
          <a:bodyPr vert="horz" lIns="96889" tIns="48444" rIns="96889" bIns="48444" rtlCol="0" anchor="b"/>
          <a:lstStyle>
            <a:lvl1pPr algn="r">
              <a:defRPr sz="1200"/>
            </a:lvl1pPr>
          </a:lstStyle>
          <a:p>
            <a:fld id="{BF1198DD-121A-4D6B-9A3B-9612C3FFC556}" type="slidenum">
              <a:rPr lang="en-US" smtClean="0"/>
              <a:pPr/>
              <a:t>‹#›</a:t>
            </a:fld>
            <a:endParaRPr lang="en-US" dirty="0"/>
          </a:p>
        </p:txBody>
      </p:sp>
    </p:spTree>
    <p:extLst>
      <p:ext uri="{BB962C8B-B14F-4D97-AF65-F5344CB8AC3E}">
        <p14:creationId xmlns:p14="http://schemas.microsoft.com/office/powerpoint/2010/main" xmlns="" val="741278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a:t>
            </a:fld>
            <a:endParaRPr lang="en-US" dirty="0"/>
          </a:p>
        </p:txBody>
      </p:sp>
    </p:spTree>
    <p:extLst>
      <p:ext uri="{BB962C8B-B14F-4D97-AF65-F5344CB8AC3E}">
        <p14:creationId xmlns:p14="http://schemas.microsoft.com/office/powerpoint/2010/main" xmlns="" val="24846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190875" y="506413"/>
            <a:ext cx="3368675" cy="2527300"/>
          </a:xfrm>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11</a:t>
            </a:fld>
            <a:endParaRPr lang="en-US" dirty="0"/>
          </a:p>
        </p:txBody>
      </p:sp>
    </p:spTree>
    <p:extLst>
      <p:ext uri="{BB962C8B-B14F-4D97-AF65-F5344CB8AC3E}">
        <p14:creationId xmlns:p14="http://schemas.microsoft.com/office/powerpoint/2010/main" xmlns="" val="382635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48025" y="506413"/>
            <a:ext cx="3370263" cy="2527300"/>
          </a:xfrm>
        </p:spPr>
      </p:sp>
      <p:sp>
        <p:nvSpPr>
          <p:cNvPr id="3" name="Notes Placeholder 2"/>
          <p:cNvSpPr>
            <a:spLocks noGrp="1"/>
          </p:cNvSpPr>
          <p:nvPr>
            <p:ph type="body" idx="1"/>
          </p:nvPr>
        </p:nvSpPr>
        <p:spPr>
          <a:xfrm>
            <a:off x="509219" y="3199353"/>
            <a:ext cx="8371167" cy="3031364"/>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13125" y="506413"/>
            <a:ext cx="3368675" cy="2527300"/>
          </a:xfrm>
        </p:spPr>
      </p:sp>
      <p:sp>
        <p:nvSpPr>
          <p:cNvPr id="3" name="Notes Placeholder 2"/>
          <p:cNvSpPr>
            <a:spLocks noGrp="1"/>
          </p:cNvSpPr>
          <p:nvPr>
            <p:ph type="body" idx="1"/>
          </p:nvPr>
        </p:nvSpPr>
        <p:spPr>
          <a:xfrm>
            <a:off x="951610" y="3264471"/>
            <a:ext cx="8626688" cy="3031364"/>
          </a:xfrm>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17</a:t>
            </a:fld>
            <a:endParaRPr lang="en-US" dirty="0"/>
          </a:p>
        </p:txBody>
      </p:sp>
    </p:spTree>
    <p:extLst>
      <p:ext uri="{BB962C8B-B14F-4D97-AF65-F5344CB8AC3E}">
        <p14:creationId xmlns:p14="http://schemas.microsoft.com/office/powerpoint/2010/main" xmlns="" val="348391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18</a:t>
            </a:fld>
            <a:endParaRPr lang="en-US" dirty="0"/>
          </a:p>
        </p:txBody>
      </p:sp>
    </p:spTree>
    <p:extLst>
      <p:ext uri="{BB962C8B-B14F-4D97-AF65-F5344CB8AC3E}">
        <p14:creationId xmlns:p14="http://schemas.microsoft.com/office/powerpoint/2010/main" xmlns="" val="2572320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19</a:t>
            </a:fld>
            <a:endParaRPr lang="en-US" dirty="0"/>
          </a:p>
        </p:txBody>
      </p:sp>
    </p:spTree>
    <p:extLst>
      <p:ext uri="{BB962C8B-B14F-4D97-AF65-F5344CB8AC3E}">
        <p14:creationId xmlns:p14="http://schemas.microsoft.com/office/powerpoint/2010/main" xmlns="" val="3179013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a:t>
            </a:fld>
            <a:endParaRPr lang="en-US" dirty="0"/>
          </a:p>
        </p:txBody>
      </p:sp>
    </p:spTree>
    <p:extLst>
      <p:ext uri="{BB962C8B-B14F-4D97-AF65-F5344CB8AC3E}">
        <p14:creationId xmlns:p14="http://schemas.microsoft.com/office/powerpoint/2010/main" xmlns="" val="919823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20</a:t>
            </a:fld>
            <a:endParaRPr lang="en-US" dirty="0"/>
          </a:p>
        </p:txBody>
      </p:sp>
    </p:spTree>
    <p:extLst>
      <p:ext uri="{BB962C8B-B14F-4D97-AF65-F5344CB8AC3E}">
        <p14:creationId xmlns:p14="http://schemas.microsoft.com/office/powerpoint/2010/main" xmlns="" val="681612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21</a:t>
            </a:fld>
            <a:endParaRPr lang="en-US" dirty="0"/>
          </a:p>
        </p:txBody>
      </p:sp>
    </p:spTree>
    <p:extLst>
      <p:ext uri="{BB962C8B-B14F-4D97-AF65-F5344CB8AC3E}">
        <p14:creationId xmlns:p14="http://schemas.microsoft.com/office/powerpoint/2010/main" xmlns="" val="2951220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25</a:t>
            </a:fld>
            <a:endParaRPr lang="en-US" dirty="0"/>
          </a:p>
        </p:txBody>
      </p:sp>
    </p:spTree>
    <p:extLst>
      <p:ext uri="{BB962C8B-B14F-4D97-AF65-F5344CB8AC3E}">
        <p14:creationId xmlns:p14="http://schemas.microsoft.com/office/powerpoint/2010/main" xmlns="" val="31767298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xmlns="" val="41774117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27</a:t>
            </a:fld>
            <a:endParaRPr lang="en-US" dirty="0"/>
          </a:p>
        </p:txBody>
      </p:sp>
    </p:spTree>
    <p:extLst>
      <p:ext uri="{BB962C8B-B14F-4D97-AF65-F5344CB8AC3E}">
        <p14:creationId xmlns:p14="http://schemas.microsoft.com/office/powerpoint/2010/main" xmlns="" val="200835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28</a:t>
            </a:fld>
            <a:endParaRPr lang="en-US" dirty="0"/>
          </a:p>
        </p:txBody>
      </p:sp>
    </p:spTree>
    <p:extLst>
      <p:ext uri="{BB962C8B-B14F-4D97-AF65-F5344CB8AC3E}">
        <p14:creationId xmlns:p14="http://schemas.microsoft.com/office/powerpoint/2010/main" xmlns="" val="14372350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29</a:t>
            </a:fld>
            <a:endParaRPr lang="en-US" dirty="0"/>
          </a:p>
        </p:txBody>
      </p:sp>
    </p:spTree>
    <p:extLst>
      <p:ext uri="{BB962C8B-B14F-4D97-AF65-F5344CB8AC3E}">
        <p14:creationId xmlns:p14="http://schemas.microsoft.com/office/powerpoint/2010/main" xmlns="" val="12556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30</a:t>
            </a:fld>
            <a:endParaRPr lang="en-US" dirty="0"/>
          </a:p>
        </p:txBody>
      </p:sp>
    </p:spTree>
    <p:extLst>
      <p:ext uri="{BB962C8B-B14F-4D97-AF65-F5344CB8AC3E}">
        <p14:creationId xmlns:p14="http://schemas.microsoft.com/office/powerpoint/2010/main" xmlns="" val="17151391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31</a:t>
            </a:fld>
            <a:endParaRPr lang="en-US" dirty="0"/>
          </a:p>
        </p:txBody>
      </p:sp>
    </p:spTree>
    <p:extLst>
      <p:ext uri="{BB962C8B-B14F-4D97-AF65-F5344CB8AC3E}">
        <p14:creationId xmlns:p14="http://schemas.microsoft.com/office/powerpoint/2010/main" xmlns="" val="3866490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32</a:t>
            </a:fld>
            <a:endParaRPr lang="en-US" dirty="0"/>
          </a:p>
        </p:txBody>
      </p:sp>
    </p:spTree>
    <p:extLst>
      <p:ext uri="{BB962C8B-B14F-4D97-AF65-F5344CB8AC3E}">
        <p14:creationId xmlns:p14="http://schemas.microsoft.com/office/powerpoint/2010/main" xmlns="" val="3808023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a:t>
            </a:fld>
            <a:endParaRPr lang="en-US" dirty="0"/>
          </a:p>
        </p:txBody>
      </p:sp>
    </p:spTree>
    <p:extLst>
      <p:ext uri="{BB962C8B-B14F-4D97-AF65-F5344CB8AC3E}">
        <p14:creationId xmlns:p14="http://schemas.microsoft.com/office/powerpoint/2010/main" xmlns="" val="5226181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33</a:t>
            </a:fld>
            <a:endParaRPr lang="en-US" dirty="0"/>
          </a:p>
        </p:txBody>
      </p:sp>
    </p:spTree>
    <p:extLst>
      <p:ext uri="{BB962C8B-B14F-4D97-AF65-F5344CB8AC3E}">
        <p14:creationId xmlns:p14="http://schemas.microsoft.com/office/powerpoint/2010/main" xmlns="" val="1387673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34</a:t>
            </a:fld>
            <a:endParaRPr lang="en-US" dirty="0"/>
          </a:p>
        </p:txBody>
      </p:sp>
    </p:spTree>
    <p:extLst>
      <p:ext uri="{BB962C8B-B14F-4D97-AF65-F5344CB8AC3E}">
        <p14:creationId xmlns:p14="http://schemas.microsoft.com/office/powerpoint/2010/main" xmlns="" val="23143717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35</a:t>
            </a:fld>
            <a:endParaRPr lang="en-US" dirty="0"/>
          </a:p>
        </p:txBody>
      </p:sp>
    </p:spTree>
    <p:extLst>
      <p:ext uri="{BB962C8B-B14F-4D97-AF65-F5344CB8AC3E}">
        <p14:creationId xmlns:p14="http://schemas.microsoft.com/office/powerpoint/2010/main" xmlns="" val="2490576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36</a:t>
            </a:fld>
            <a:endParaRPr lang="en-US" dirty="0"/>
          </a:p>
        </p:txBody>
      </p:sp>
    </p:spTree>
    <p:extLst>
      <p:ext uri="{BB962C8B-B14F-4D97-AF65-F5344CB8AC3E}">
        <p14:creationId xmlns:p14="http://schemas.microsoft.com/office/powerpoint/2010/main" xmlns="" val="2307334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38</a:t>
            </a:fld>
            <a:endParaRPr lang="en-US" dirty="0"/>
          </a:p>
        </p:txBody>
      </p:sp>
    </p:spTree>
    <p:extLst>
      <p:ext uri="{BB962C8B-B14F-4D97-AF65-F5344CB8AC3E}">
        <p14:creationId xmlns:p14="http://schemas.microsoft.com/office/powerpoint/2010/main" xmlns="" val="68161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39</a:t>
            </a:fld>
            <a:endParaRPr lang="en-US" dirty="0"/>
          </a:p>
        </p:txBody>
      </p:sp>
    </p:spTree>
    <p:extLst>
      <p:ext uri="{BB962C8B-B14F-4D97-AF65-F5344CB8AC3E}">
        <p14:creationId xmlns:p14="http://schemas.microsoft.com/office/powerpoint/2010/main" xmlns="" val="34460891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40</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41</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42</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4</a:t>
            </a:fld>
            <a:endParaRPr lang="en-US" dirty="0"/>
          </a:p>
        </p:txBody>
      </p:sp>
    </p:spTree>
    <p:extLst>
      <p:ext uri="{BB962C8B-B14F-4D97-AF65-F5344CB8AC3E}">
        <p14:creationId xmlns:p14="http://schemas.microsoft.com/office/powerpoint/2010/main" xmlns="" val="5930814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44</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45</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46</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I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5</a:t>
            </a:fld>
            <a:endParaRPr lang="en-US" dirty="0"/>
          </a:p>
        </p:txBody>
      </p:sp>
    </p:spTree>
    <p:extLst>
      <p:ext uri="{BB962C8B-B14F-4D97-AF65-F5344CB8AC3E}">
        <p14:creationId xmlns:p14="http://schemas.microsoft.com/office/powerpoint/2010/main" xmlns="" val="28947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01988" y="268288"/>
            <a:ext cx="3687762" cy="2765425"/>
          </a:xfrm>
        </p:spPr>
      </p:sp>
      <p:sp>
        <p:nvSpPr>
          <p:cNvPr id="3" name="Notes Placeholder 2"/>
          <p:cNvSpPr>
            <a:spLocks noGrp="1"/>
          </p:cNvSpPr>
          <p:nvPr>
            <p:ph type="body" idx="1"/>
          </p:nvPr>
        </p:nvSpPr>
        <p:spPr>
          <a:xfrm>
            <a:off x="509220" y="3199353"/>
            <a:ext cx="8958480" cy="3031364"/>
          </a:xfrm>
        </p:spPr>
        <p:txBody>
          <a:bodyPr>
            <a:normAutofit/>
          </a:bodyPr>
          <a:lstStyle/>
          <a:p>
            <a:pPr algn="just">
              <a:buFont typeface="Arial" pitchFamily="34" charset="0"/>
              <a:buChar char="•"/>
            </a:pPr>
            <a:r>
              <a:rPr lang="en-US" sz="2500" b="1" dirty="0">
                <a:solidFill>
                  <a:srgbClr val="00B050"/>
                </a:solidFill>
              </a:rPr>
              <a:t> </a:t>
            </a:r>
            <a:endParaRPr lang="en-IN" sz="2500" dirty="0"/>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7</a:t>
            </a:fld>
            <a:endParaRPr lang="en-US" dirty="0"/>
          </a:p>
        </p:txBody>
      </p:sp>
    </p:spTree>
    <p:extLst>
      <p:ext uri="{BB962C8B-B14F-4D97-AF65-F5344CB8AC3E}">
        <p14:creationId xmlns:p14="http://schemas.microsoft.com/office/powerpoint/2010/main" xmlns="" val="945867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1198DD-121A-4D6B-9A3B-9612C3FFC556}" type="slidenum">
              <a:rPr lang="en-US" smtClean="0"/>
              <a:pPr/>
              <a:t>8</a:t>
            </a:fld>
            <a:endParaRPr lang="en-US" dirty="0"/>
          </a:p>
        </p:txBody>
      </p:sp>
    </p:spTree>
    <p:extLst>
      <p:ext uri="{BB962C8B-B14F-4D97-AF65-F5344CB8AC3E}">
        <p14:creationId xmlns:p14="http://schemas.microsoft.com/office/powerpoint/2010/main" xmlns="" val="73994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68638" y="319088"/>
            <a:ext cx="3621087" cy="2714625"/>
          </a:xfrm>
        </p:spPr>
      </p:sp>
      <p:sp>
        <p:nvSpPr>
          <p:cNvPr id="3" name="Notes Placeholder 2"/>
          <p:cNvSpPr>
            <a:spLocks noGrp="1"/>
          </p:cNvSpPr>
          <p:nvPr>
            <p:ph type="body" idx="1"/>
          </p:nvPr>
        </p:nvSpPr>
        <p:spPr>
          <a:xfrm>
            <a:off x="509217" y="3199353"/>
            <a:ext cx="9069082" cy="3031364"/>
          </a:xfrm>
        </p:spPr>
        <p:txBody>
          <a:bodyPr>
            <a:normAutofit/>
          </a:bodyPr>
          <a:lstStyle/>
          <a:p>
            <a:endParaRPr lang="en-IN" sz="3400" dirty="0">
              <a:solidFill>
                <a:srgbClr val="00B050"/>
              </a:solidFill>
            </a:endParaRPr>
          </a:p>
        </p:txBody>
      </p:sp>
      <p:sp>
        <p:nvSpPr>
          <p:cNvPr id="4" name="Slide Number Placeholder 3"/>
          <p:cNvSpPr>
            <a:spLocks noGrp="1"/>
          </p:cNvSpPr>
          <p:nvPr>
            <p:ph type="sldNum" sz="quarter" idx="10"/>
          </p:nvPr>
        </p:nvSpPr>
        <p:spPr/>
        <p:txBody>
          <a:bodyPr/>
          <a:lstStyle/>
          <a:p>
            <a:pPr>
              <a:defRPr/>
            </a:pPr>
            <a:fld id="{7046B9A6-A92F-4C75-80AD-730C73ECCE64}"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1087749-275D-49F3-A8DC-865DC34004A2}" type="datetime1">
              <a:rPr lang="en-US" smtClean="0"/>
              <a:pPr/>
              <a:t>5/13/2020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solidFill>
                <a:srgbClr val="2DA2BF">
                  <a:tint val="20000"/>
                </a:srgbClr>
              </a:solidFill>
            </a:endParaRPr>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8F70981-5056-4AA8-B13A-2ED8841A4BB7}" type="slidenum">
              <a:rPr lang="en-US" smtClean="0"/>
              <a:pPr/>
              <a:t>‹#›</a:t>
            </a:fld>
            <a:endParaRPr lang="en-US" dirty="0"/>
          </a:p>
        </p:txBody>
      </p:sp>
    </p:spTree>
    <p:extLst>
      <p:ext uri="{BB962C8B-B14F-4D97-AF65-F5344CB8AC3E}">
        <p14:creationId xmlns:p14="http://schemas.microsoft.com/office/powerpoint/2010/main" xmlns="" val="2848482243"/>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E731D101-2969-421F-A930-CBD8642BC7B1}" type="datetime1">
              <a:rPr lang="en-US" smtClean="0">
                <a:solidFill>
                  <a:prstClr val="black"/>
                </a:solidFill>
              </a:rPr>
              <a:pPr/>
              <a:t>5/13/2020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288300644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4FDC9C3-116E-4836-9659-A64C5D592EE7}" type="datetime1">
              <a:rPr lang="en-US" smtClean="0">
                <a:solidFill>
                  <a:prstClr val="black"/>
                </a:solidFill>
              </a:rPr>
              <a:pPr/>
              <a:t>5/13/2020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927422090"/>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31087749-275D-49F3-A8DC-865DC34004A2}" type="datetime1">
              <a:rPr lang="en-US" smtClean="0"/>
              <a:pPr/>
              <a:t>5/13/2020</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C8F70981-5056-4AA8-B13A-2ED8841A4BB7}"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120014A-7337-4445-A6E8-BC8DBB3946D9}" type="datetime1">
              <a:rPr lang="en-US" smtClean="0"/>
              <a:pPr/>
              <a:t>5/13/2020</a:t>
            </a:fld>
            <a:endParaRPr lang="en-US" dirty="0"/>
          </a:p>
        </p:txBody>
      </p:sp>
      <p:sp>
        <p:nvSpPr>
          <p:cNvPr id="9" name="Slide Number Placeholder 8"/>
          <p:cNvSpPr>
            <a:spLocks noGrp="1"/>
          </p:cNvSpPr>
          <p:nvPr>
            <p:ph type="sldNum" sz="quarter" idx="15"/>
          </p:nvPr>
        </p:nvSpPr>
        <p:spPr/>
        <p:txBody>
          <a:bodyPr rtlCol="0"/>
          <a:lstStyle/>
          <a:p>
            <a:fld id="{C8F70981-5056-4AA8-B13A-2ED8841A4BB7}"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16D6D9BD-17E1-4E75-9D81-7ACDECD95C94}" type="datetime1">
              <a:rPr lang="en-US" smtClean="0"/>
              <a:pPr/>
              <a:t>5/13/2020</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C8F70981-5056-4AA8-B13A-2ED8841A4BB7}"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BB40F0-DF8A-4D64-8804-51001AB96967}" type="datetime1">
              <a:rPr lang="en-US" smtClean="0"/>
              <a:pPr/>
              <a:t>5/13/2020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F70981-5056-4AA8-B13A-2ED8841A4BB7}"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FB7BAF04-EF43-43D7-B269-3A2C2C6BB90C}" type="datetime1">
              <a:rPr lang="en-US" smtClean="0"/>
              <a:pPr/>
              <a:t>5/13/2020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F70981-5056-4AA8-B13A-2ED8841A4BB7}"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32401C9-E512-465A-BAF0-60662BA1053A}" type="datetime1">
              <a:rPr lang="en-US" smtClean="0"/>
              <a:pPr/>
              <a:t>5/13/2020</a:t>
            </a:fld>
            <a:endParaRPr lang="en-US" dirty="0"/>
          </a:p>
        </p:txBody>
      </p:sp>
      <p:sp>
        <p:nvSpPr>
          <p:cNvPr id="7" name="Slide Number Placeholder 6"/>
          <p:cNvSpPr>
            <a:spLocks noGrp="1"/>
          </p:cNvSpPr>
          <p:nvPr>
            <p:ph type="sldNum" sz="quarter" idx="11"/>
          </p:nvPr>
        </p:nvSpPr>
        <p:spPr/>
        <p:txBody>
          <a:bodyPr rtlCol="0"/>
          <a:lstStyle/>
          <a:p>
            <a:fld id="{C8F70981-5056-4AA8-B13A-2ED8841A4BB7}"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CEE6C-56A0-4527-96E1-D16A3416B1EE}" type="datetime1">
              <a:rPr lang="en-US" smtClean="0"/>
              <a:pPr/>
              <a:t>5/13/2020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A94271D-E15B-43C8-AFB2-AFA6CE756533}" type="datetime1">
              <a:rPr lang="en-US" smtClean="0"/>
              <a:pPr/>
              <a:t>5/13/2020</a:t>
            </a:fld>
            <a:endParaRPr lang="en-US" dirty="0"/>
          </a:p>
        </p:txBody>
      </p:sp>
      <p:sp>
        <p:nvSpPr>
          <p:cNvPr id="22" name="Slide Number Placeholder 21"/>
          <p:cNvSpPr>
            <a:spLocks noGrp="1"/>
          </p:cNvSpPr>
          <p:nvPr>
            <p:ph type="sldNum" sz="quarter" idx="15"/>
          </p:nvPr>
        </p:nvSpPr>
        <p:spPr/>
        <p:txBody>
          <a:bodyPr rtlCol="0"/>
          <a:lstStyle/>
          <a:p>
            <a:fld id="{C8F70981-5056-4AA8-B13A-2ED8841A4BB7}"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120014A-7337-4445-A6E8-BC8DBB3946D9}" type="datetime1">
              <a:rPr lang="en-US" smtClean="0">
                <a:solidFill>
                  <a:prstClr val="black"/>
                </a:solidFill>
              </a:rPr>
              <a:pPr/>
              <a:t>5/13/2020</a:t>
            </a:fld>
            <a:endParaRPr lang="en-US" dirty="0">
              <a:solidFill>
                <a:prstClr val="black"/>
              </a:solidFill>
            </a:endParaRPr>
          </a:p>
        </p:txBody>
      </p:sp>
      <p:sp>
        <p:nvSpPr>
          <p:cNvPr id="5" name="Footer Placeholder 4"/>
          <p:cNvSpPr>
            <a:spLocks noGrp="1"/>
          </p:cNvSpPr>
          <p:nvPr>
            <p:ph type="ftr" sz="quarter" idx="11"/>
          </p:nvPr>
        </p:nvSpPr>
        <p:spPr/>
        <p:txBody>
          <a:bodyPr/>
          <a:lstStyle/>
          <a:p>
            <a:endParaRPr lang="en-US" dirty="0">
              <a:solidFill>
                <a:prstClr val="black"/>
              </a:solidFill>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
        <p:nvSpPr>
          <p:cNvPr id="7" name="Title 6"/>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2299090715"/>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F4F5887-29C1-4D91-AC8C-F45AA6AFB3ED}" type="datetime1">
              <a:rPr lang="en-US" smtClean="0"/>
              <a:pPr/>
              <a:t>5/13/2020</a:t>
            </a:fld>
            <a:endParaRPr lang="en-US" dirty="0"/>
          </a:p>
        </p:txBody>
      </p:sp>
      <p:sp>
        <p:nvSpPr>
          <p:cNvPr id="18" name="Slide Number Placeholder 17"/>
          <p:cNvSpPr>
            <a:spLocks noGrp="1"/>
          </p:cNvSpPr>
          <p:nvPr>
            <p:ph type="sldNum" sz="quarter" idx="11"/>
          </p:nvPr>
        </p:nvSpPr>
        <p:spPr/>
        <p:txBody>
          <a:bodyPr rtlCol="0"/>
          <a:lstStyle/>
          <a:p>
            <a:fld id="{C8F70981-5056-4AA8-B13A-2ED8841A4BB7}"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731D101-2969-421F-A930-CBD8642BC7B1}" type="datetime1">
              <a:rPr lang="en-US" smtClean="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4FDC9C3-116E-4836-9659-A64C5D592EE7}" type="datetime1">
              <a:rPr lang="en-US" smtClean="0"/>
              <a:pPr/>
              <a:t>5/13/2020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F70981-5056-4AA8-B13A-2ED8841A4BB7}"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6D6D9BD-17E1-4E75-9D81-7ACDECD95C94}" type="datetime1">
              <a:rPr lang="en-US" smtClean="0">
                <a:solidFill>
                  <a:prstClr val="white"/>
                </a:solidFill>
              </a:rPr>
              <a:pPr/>
              <a:t>5/13/2020</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solidFill>
                  <a:prstClr val="white"/>
                </a:solidFill>
              </a:rPr>
              <a:pPr/>
              <a:t>‹#›</a:t>
            </a:fld>
            <a:endParaRPr lang="en-US" dirty="0">
              <a:solidFill>
                <a:prstClr val="white"/>
              </a:solidFill>
            </a:endParaRP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4184072767"/>
      </p:ext>
    </p:extLst>
  </p:cSld>
  <p:clrMapOvr>
    <a:overrideClrMapping bg1="dk1" tx1="lt1" bg2="dk2" tx2="lt2" accent1="accent1" accent2="accent2" accent3="accent3" accent4="accent4" accent5="accent5" accent6="accent6" hlink="hlink" folHlink="folHlink"/>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EBB40F0-DF8A-4D64-8804-51001AB96967}" type="datetime1">
              <a:rPr lang="en-US" smtClean="0">
                <a:solidFill>
                  <a:prstClr val="white"/>
                </a:solidFill>
              </a:rPr>
              <a:pPr/>
              <a:t>5/13/2020</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C8F70981-5056-4AA8-B13A-2ED8841A4BB7}" type="slidenum">
              <a:rPr lang="en-US" smtClean="0">
                <a:solidFill>
                  <a:prstClr val="white"/>
                </a:solidFill>
              </a:rPr>
              <a:pPr/>
              <a:t>‹#›</a:t>
            </a:fld>
            <a:endParaRPr lang="en-US" dirty="0">
              <a:solidFill>
                <a:prstClr val="white"/>
              </a:solidFill>
            </a:endParaRPr>
          </a:p>
        </p:txBody>
      </p:sp>
      <p:sp>
        <p:nvSpPr>
          <p:cNvPr id="8" name="Title 7"/>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936957446"/>
      </p:ext>
    </p:extLst>
  </p:cSld>
  <p:clrMapOvr>
    <a:overrideClrMapping bg1="dk1" tx1="lt1" bg2="dk2" tx2="lt2" accent1="accent1" accent2="accent2" accent3="accent3" accent4="accent4" accent5="accent5" accent6="accent6" hlink="hlink" folHlink="folHlink"/>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B7BAF04-EF43-43D7-B269-3A2C2C6BB90C}" type="datetime1">
              <a:rPr lang="en-US" smtClean="0">
                <a:solidFill>
                  <a:prstClr val="black"/>
                </a:solidFill>
              </a:rPr>
              <a:pPr/>
              <a:t>5/13/2020</a:t>
            </a:fld>
            <a:endParaRPr lang="en-US" dirty="0">
              <a:solidFill>
                <a:prstClr val="black"/>
              </a:solidFill>
            </a:endParaRPr>
          </a:p>
        </p:txBody>
      </p:sp>
      <p:sp>
        <p:nvSpPr>
          <p:cNvPr id="8" name="Footer Placeholder 7"/>
          <p:cNvSpPr>
            <a:spLocks noGrp="1"/>
          </p:cNvSpPr>
          <p:nvPr>
            <p:ph type="ftr" sz="quarter" idx="11"/>
          </p:nvPr>
        </p:nvSpPr>
        <p:spPr/>
        <p:txBody>
          <a:body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815342807"/>
      </p:ext>
    </p:extLst>
  </p:cSld>
  <p:clrMapOvr>
    <a:overrideClrMapping bg1="lt1" tx1="dk1" bg2="lt2" tx2="dk2" accent1="accent1" accent2="accent2" accent3="accent3" accent4="accent4" accent5="accent5" accent6="accent6" hlink="hlink" folHlink="folHlink"/>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32401C9-E512-465A-BAF0-60662BA1053A}" type="datetime1">
              <a:rPr lang="en-US" smtClean="0">
                <a:solidFill>
                  <a:prstClr val="white"/>
                </a:solidFill>
              </a:rPr>
              <a:pPr/>
              <a:t>5/13/2020</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C8F70981-5056-4AA8-B13A-2ED8841A4BB7}" type="slidenum">
              <a:rPr lang="en-US" smtClean="0">
                <a:solidFill>
                  <a:prstClr val="white"/>
                </a:solidFill>
              </a:rPr>
              <a:pPr/>
              <a:t>‹#›</a:t>
            </a:fld>
            <a:endParaRPr lang="en-US" dirty="0">
              <a:solidFill>
                <a:prstClr val="white"/>
              </a:solidFill>
            </a:endParaRPr>
          </a:p>
        </p:txBody>
      </p:sp>
      <p:sp>
        <p:nvSpPr>
          <p:cNvPr id="6" name="Title 5"/>
          <p:cNvSpPr>
            <a:spLocks noGrp="1"/>
          </p:cNvSpPr>
          <p:nvPr>
            <p:ph type="title"/>
          </p:nvPr>
        </p:nvSpPr>
        <p:spPr/>
        <p:txBody>
          <a:bodyPr rtlCol="0"/>
          <a:lstStyle/>
          <a:p>
            <a:r>
              <a:rPr kumimoji="0" lang="en-US"/>
              <a:t>Click to edit Master title style</a:t>
            </a:r>
          </a:p>
        </p:txBody>
      </p:sp>
    </p:spTree>
    <p:extLst>
      <p:ext uri="{BB962C8B-B14F-4D97-AF65-F5344CB8AC3E}">
        <p14:creationId xmlns:p14="http://schemas.microsoft.com/office/powerpoint/2010/main" xmlns="" val="3150995461"/>
      </p:ext>
    </p:extLst>
  </p:cSld>
  <p:clrMapOvr>
    <a:overrideClrMapping bg1="dk1" tx1="lt1" bg2="dk2" tx2="lt2" accent1="accent1" accent2="accent2" accent3="accent3" accent4="accent4" accent5="accent5" accent6="accent6" hlink="hlink" folHlink="folHlink"/>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8CEE6C-56A0-4527-96E1-D16A3416B1EE}" type="datetime1">
              <a:rPr lang="en-US" smtClean="0">
                <a:solidFill>
                  <a:prstClr val="black"/>
                </a:solidFill>
              </a:rPr>
              <a:pPr/>
              <a:t>5/13/2020</a:t>
            </a:fld>
            <a:endParaRPr lang="en-US" dirty="0">
              <a:solidFill>
                <a:prstClr val="black"/>
              </a:solidFill>
            </a:endParaRPr>
          </a:p>
        </p:txBody>
      </p:sp>
      <p:sp>
        <p:nvSpPr>
          <p:cNvPr id="3" name="Footer Placeholder 2"/>
          <p:cNvSpPr>
            <a:spLocks noGrp="1"/>
          </p:cNvSpPr>
          <p:nvPr>
            <p:ph type="ftr" sz="quarter" idx="11"/>
          </p:nvPr>
        </p:nvSpPr>
        <p:spPr/>
        <p:txBody>
          <a:bodyPr/>
          <a:lstStyle/>
          <a:p>
            <a:endParaRPr lang="en-US" dirty="0">
              <a:solidFill>
                <a:prstClr val="black"/>
              </a:solidFill>
            </a:endParaRPr>
          </a:p>
        </p:txBody>
      </p:sp>
      <p:sp>
        <p:nvSpPr>
          <p:cNvPr id="4" name="Slide Number Placeholder 3"/>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99896272"/>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DA94271D-E15B-43C8-AFB2-AFA6CE756533}" type="datetime1">
              <a:rPr lang="en-US" smtClean="0">
                <a:solidFill>
                  <a:prstClr val="black"/>
                </a:solidFill>
              </a:rPr>
              <a:pPr/>
              <a:t>5/13/2020</a:t>
            </a:fld>
            <a:endParaRPr lang="en-US" dirty="0">
              <a:solidFill>
                <a:prstClr val="black"/>
              </a:solidFill>
            </a:endParaRPr>
          </a:p>
        </p:txBody>
      </p:sp>
      <p:sp>
        <p:nvSpPr>
          <p:cNvPr id="6" name="Footer Placeholder 5"/>
          <p:cNvSpPr>
            <a:spLocks noGrp="1"/>
          </p:cNvSpPr>
          <p:nvPr>
            <p:ph type="ftr" sz="quarter" idx="11"/>
          </p:nvPr>
        </p:nvSpPr>
        <p:spPr/>
        <p:txBody>
          <a:bodyPr/>
          <a:lstStyle/>
          <a:p>
            <a:endParaRPr lang="en-US" dirty="0">
              <a:solidFill>
                <a:prstClr val="black"/>
              </a:solidFill>
            </a:endParaRPr>
          </a:p>
        </p:txBody>
      </p:sp>
      <p:sp>
        <p:nvSpPr>
          <p:cNvPr id="7" name="Slide Number Placeholder 6"/>
          <p:cNvSpPr>
            <a:spLocks noGrp="1"/>
          </p:cNvSpPr>
          <p:nvPr>
            <p:ph type="sldNum" sz="quarter" idx="12"/>
          </p:nvPr>
        </p:nvSpPr>
        <p:spPr/>
        <p:txBody>
          <a:bodyPr/>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398244266"/>
      </p:ext>
    </p:extLst>
  </p:cSld>
  <p:clrMapOvr>
    <a:overrideClrMapping bg1="lt1" tx1="dk1" bg2="lt2" tx2="dk2" accent1="accent1" accent2="accent2" accent3="accent3" accent4="accent4" accent5="accent5" accent6="accent6" hlink="hlink" folHlink="folHlink"/>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F4F5887-29C1-4D91-AC8C-F45AA6AFB3ED}" type="datetime1">
              <a:rPr lang="en-US" smtClean="0">
                <a:solidFill>
                  <a:prstClr val="white"/>
                </a:solidFill>
              </a:rPr>
              <a:pPr/>
              <a:t>5/13/2020</a:t>
            </a:fld>
            <a:endParaRPr lang="en-US" dirty="0">
              <a:solidFill>
                <a:prstClr val="white"/>
              </a:solidFill>
            </a:endParaRPr>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8F70981-5056-4AA8-B13A-2ED8841A4BB7}" type="slidenum">
              <a:rPr lang="en-US" smtClean="0">
                <a:solidFill>
                  <a:prstClr val="white"/>
                </a:solidFill>
              </a:rPr>
              <a:pPr/>
              <a:t>‹#›</a:t>
            </a:fld>
            <a:endParaRPr lang="en-US" dirty="0">
              <a:solidFill>
                <a:prstClr val="white"/>
              </a:solidFill>
            </a:endParaRPr>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endParaRPr lang="en-US">
              <a:solidFill>
                <a:prstClr val="white"/>
              </a:solidFill>
            </a:endParaRPr>
          </a:p>
        </p:txBody>
      </p:sp>
    </p:spTree>
    <p:extLst>
      <p:ext uri="{BB962C8B-B14F-4D97-AF65-F5344CB8AC3E}">
        <p14:creationId xmlns:p14="http://schemas.microsoft.com/office/powerpoint/2010/main" xmlns="" val="397858302"/>
      </p:ext>
    </p:extLst>
  </p:cSld>
  <p:clrMapOvr>
    <a:overrideClrMapping bg1="dk1" tx1="lt1" bg2="dk2" tx2="lt2" accent1="accent1" accent2="accent2" accent3="accent3" accent4="accent4" accent5="accent5" accent6="accent6" hlink="hlink" folHlink="folHlink"/>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a:endParaRPr lang="en-US">
              <a:solidFill>
                <a:prstClr val="white"/>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0702CE72-4343-41A2-9A33-292D42ACDFC2}" type="datetime1">
              <a:rPr lang="en-US" smtClean="0">
                <a:solidFill>
                  <a:prstClr val="black"/>
                </a:solidFill>
              </a:rPr>
              <a:pPr/>
              <a:t>5/13/2020</a:t>
            </a:fld>
            <a:endParaRPr lang="en-US" dirty="0">
              <a:solidFill>
                <a:prstClr val="black"/>
              </a:solidFill>
            </a:endParaRPr>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solidFill>
                <a:prstClr val="black"/>
              </a:solidFill>
            </a:endParaRPr>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8F70981-5056-4AA8-B13A-2ED8841A4BB7}"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xmlns="" val="1032530552"/>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transition spd="slow"/>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0702CE72-4343-41A2-9A33-292D42ACDFC2}" type="datetime1">
              <a:rPr lang="en-US" smtClean="0">
                <a:solidFill>
                  <a:prstClr val="black"/>
                </a:solidFill>
              </a:rPr>
              <a:pPr/>
              <a:t>5/13/2020</a:t>
            </a:fld>
            <a:endParaRPr lang="en-US" dirty="0">
              <a:solidFill>
                <a:prstClr val="black"/>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prstClr val="black"/>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C8F70981-5056-4AA8-B13A-2ED8841A4BB7}" type="slidenum">
              <a:rPr lang="en-US" smtClean="0">
                <a:solidFill>
                  <a:prstClr val="black"/>
                </a:solidFill>
              </a:rPr>
              <a:pPr/>
              <a:t>‹#›</a:t>
            </a:fld>
            <a:endParaRPr lang="en-US" dirty="0">
              <a:solidFill>
                <a:prstClr val="black"/>
              </a:solidFill>
            </a:endParaRPr>
          </a:p>
        </p:txBody>
      </p:sp>
    </p:spTree>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5" Type="http://schemas.openxmlformats.org/officeDocument/2006/relationships/image" Target="../media/image8.jpeg"/><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18.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26.jpeg"/></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3.xml"/><Relationship Id="rId1" Type="http://schemas.openxmlformats.org/officeDocument/2006/relationships/slideLayout" Target="../slideLayouts/slideLayout12.xml"/><Relationship Id="rId4" Type="http://schemas.openxmlformats.org/officeDocument/2006/relationships/image" Target="../media/image32.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077200" cy="1066800"/>
          </a:xfrm>
        </p:spPr>
        <p:txBody>
          <a:bodyPr>
            <a:noAutofit/>
          </a:bodyPr>
          <a:lstStyle/>
          <a:p>
            <a:r>
              <a:rPr lang="en-US" sz="3600" b="0" u="sng" dirty="0"/>
              <a:t>   </a:t>
            </a:r>
          </a:p>
        </p:txBody>
      </p:sp>
      <p:sp>
        <p:nvSpPr>
          <p:cNvPr id="3" name="Subtitle 2"/>
          <p:cNvSpPr>
            <a:spLocks noGrp="1"/>
          </p:cNvSpPr>
          <p:nvPr>
            <p:ph type="subTitle" idx="1"/>
          </p:nvPr>
        </p:nvSpPr>
        <p:spPr>
          <a:xfrm>
            <a:off x="228600" y="228600"/>
            <a:ext cx="8501122" cy="1357322"/>
          </a:xfrm>
        </p:spPr>
        <p:style>
          <a:lnRef idx="2">
            <a:schemeClr val="accent6">
              <a:shade val="50000"/>
            </a:schemeClr>
          </a:lnRef>
          <a:fillRef idx="1">
            <a:schemeClr val="accent6"/>
          </a:fillRef>
          <a:effectRef idx="0">
            <a:schemeClr val="accent6"/>
          </a:effectRef>
          <a:fontRef idx="minor">
            <a:schemeClr val="lt1"/>
          </a:fontRef>
        </p:style>
        <p:txBody>
          <a:bodyPr anchor="ctr">
            <a:normAutofit fontScale="32500" lnSpcReduction="20000"/>
          </a:bodyPr>
          <a:lstStyle/>
          <a:p>
            <a:pPr algn="ctr"/>
            <a:r>
              <a:rPr lang="en-US" sz="8000" b="1" dirty="0">
                <a:solidFill>
                  <a:srgbClr val="C00000"/>
                </a:solidFill>
                <a:latin typeface="Bookman Old Style" pitchFamily="18" charset="0"/>
                <a:cs typeface="Tahoma" pitchFamily="34" charset="0"/>
              </a:rPr>
              <a:t>MID DAY MEAL SCHEME                                        GOVT.OF HARYANA</a:t>
            </a:r>
          </a:p>
          <a:p>
            <a:pPr algn="ctr"/>
            <a:r>
              <a:rPr lang="en-US" sz="8000" b="1" dirty="0">
                <a:solidFill>
                  <a:srgbClr val="C00000"/>
                </a:solidFill>
                <a:latin typeface="Bookman Old Style" pitchFamily="18" charset="0"/>
                <a:cs typeface="Tahoma" pitchFamily="34" charset="0"/>
              </a:rPr>
              <a:t>ANNUAL WORK PLAN &amp; BUDGET </a:t>
            </a:r>
            <a:r>
              <a:rPr lang="en-US" sz="9800" b="1" dirty="0" smtClean="0">
                <a:solidFill>
                  <a:srgbClr val="C00000"/>
                </a:solidFill>
                <a:latin typeface="Bookman Old Style" pitchFamily="18" charset="0"/>
                <a:cs typeface="Tahoma" pitchFamily="34" charset="0"/>
              </a:rPr>
              <a:t>2020-21</a:t>
            </a:r>
            <a:endParaRPr lang="en-US" sz="9800" b="1" dirty="0">
              <a:solidFill>
                <a:srgbClr val="C00000"/>
              </a:solidFill>
              <a:latin typeface="Bookman Old Style" pitchFamily="18" charset="0"/>
              <a:cs typeface="Tahoma" pitchFamily="34" charset="0"/>
            </a:endParaRPr>
          </a:p>
          <a:p>
            <a:pPr algn="ctr"/>
            <a:endParaRPr lang="en-US" b="1" dirty="0">
              <a:latin typeface="Book Antiqua" pitchFamily="18" charset="0"/>
            </a:endParaRPr>
          </a:p>
        </p:txBody>
      </p:sp>
      <p:sp>
        <p:nvSpPr>
          <p:cNvPr id="6" name="Slide Number Placeholder 5"/>
          <p:cNvSpPr>
            <a:spLocks noGrp="1"/>
          </p:cNvSpPr>
          <p:nvPr>
            <p:ph type="sldNum" sz="quarter" idx="12"/>
          </p:nvPr>
        </p:nvSpPr>
        <p:spPr/>
        <p:txBody>
          <a:bodyPr/>
          <a:lstStyle/>
          <a:p>
            <a:fld id="{C8F70981-5056-4AA8-B13A-2ED8841A4BB7}" type="slidenum">
              <a:rPr lang="en-US" smtClean="0"/>
              <a:pPr/>
              <a:t>1</a:t>
            </a:fld>
            <a:endParaRPr lang="en-US" dirty="0"/>
          </a:p>
        </p:txBody>
      </p:sp>
      <p:pic>
        <p:nvPicPr>
          <p:cNvPr id="1026" name="Picture 2"/>
          <p:cNvPicPr>
            <a:picLocks noChangeAspect="1" noChangeArrowheads="1"/>
          </p:cNvPicPr>
          <p:nvPr/>
        </p:nvPicPr>
        <p:blipFill>
          <a:blip r:embed="rId3"/>
          <a:srcRect/>
          <a:stretch>
            <a:fillRect/>
          </a:stretch>
        </p:blipFill>
        <p:spPr bwMode="auto">
          <a:xfrm>
            <a:off x="0" y="1752600"/>
            <a:ext cx="9144000" cy="49657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0"/>
            <a:ext cx="9372600" cy="1847850"/>
          </a:xfrm>
        </p:spPr>
        <p:txBody>
          <a:bodyPr>
            <a:normAutofit/>
          </a:bodyPr>
          <a:lstStyle/>
          <a:p>
            <a:pPr algn="ctr" fontAlgn="auto">
              <a:spcAft>
                <a:spcPts val="0"/>
              </a:spcAft>
              <a:defRPr/>
            </a:pPr>
            <a:r>
              <a:rPr lang="en-US" sz="3200" b="1" dirty="0">
                <a:solidFill>
                  <a:schemeClr val="accent3">
                    <a:lumMod val="50000"/>
                  </a:schemeClr>
                </a:solidFill>
                <a:latin typeface="Bookman Old Style" pitchFamily="18" charset="0"/>
              </a:rPr>
              <a:t>Total Budgetary allocation for the year 2019-20</a:t>
            </a:r>
            <a:r>
              <a:rPr lang="en-US" sz="3200" b="1" dirty="0">
                <a:solidFill>
                  <a:schemeClr val="accent3">
                    <a:lumMod val="50000"/>
                  </a:schemeClr>
                </a:solidFill>
                <a:effectLst>
                  <a:outerShdw blurRad="38100" dist="38100" dir="2700000" algn="tl">
                    <a:srgbClr val="000000">
                      <a:alpha val="43137"/>
                    </a:srgbClr>
                  </a:outerShdw>
                </a:effectLst>
              </a:rPr>
              <a:t/>
            </a:r>
            <a:br>
              <a:rPr lang="en-US" sz="3200" b="1" dirty="0">
                <a:solidFill>
                  <a:schemeClr val="accent3">
                    <a:lumMod val="50000"/>
                  </a:schemeClr>
                </a:solidFill>
                <a:effectLst>
                  <a:outerShdw blurRad="38100" dist="38100" dir="2700000" algn="tl">
                    <a:srgbClr val="000000">
                      <a:alpha val="43137"/>
                    </a:srgbClr>
                  </a:outerShdw>
                </a:effectLst>
              </a:rPr>
            </a:br>
            <a:endParaRPr lang="en-IN" sz="3200" b="1" dirty="0">
              <a:solidFill>
                <a:schemeClr val="accent3">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4238329113"/>
              </p:ext>
            </p:extLst>
          </p:nvPr>
        </p:nvGraphicFramePr>
        <p:xfrm>
          <a:off x="228600" y="2438400"/>
          <a:ext cx="8534399" cy="3703319"/>
        </p:xfrm>
        <a:graphic>
          <a:graphicData uri="http://schemas.openxmlformats.org/drawingml/2006/table">
            <a:tbl>
              <a:tblPr firstRow="1" bandRow="1">
                <a:tableStyleId>{F5AB1C69-6EDB-4FF4-983F-18BD219EF322}</a:tableStyleId>
              </a:tblPr>
              <a:tblGrid>
                <a:gridCol w="1625172">
                  <a:extLst>
                    <a:ext uri="{9D8B030D-6E8A-4147-A177-3AD203B41FA5}">
                      <a16:colId xmlns:a16="http://schemas.microsoft.com/office/drawing/2014/main" xmlns="" val="20000"/>
                    </a:ext>
                  </a:extLst>
                </a:gridCol>
                <a:gridCol w="1756747">
                  <a:extLst>
                    <a:ext uri="{9D8B030D-6E8A-4147-A177-3AD203B41FA5}">
                      <a16:colId xmlns:a16="http://schemas.microsoft.com/office/drawing/2014/main" xmlns="" val="20001"/>
                    </a:ext>
                  </a:extLst>
                </a:gridCol>
                <a:gridCol w="1458568">
                  <a:extLst>
                    <a:ext uri="{9D8B030D-6E8A-4147-A177-3AD203B41FA5}">
                      <a16:colId xmlns:a16="http://schemas.microsoft.com/office/drawing/2014/main" xmlns="" val="20002"/>
                    </a:ext>
                  </a:extLst>
                </a:gridCol>
                <a:gridCol w="1883306">
                  <a:extLst>
                    <a:ext uri="{9D8B030D-6E8A-4147-A177-3AD203B41FA5}">
                      <a16:colId xmlns:a16="http://schemas.microsoft.com/office/drawing/2014/main" xmlns="" val="20003"/>
                    </a:ext>
                  </a:extLst>
                </a:gridCol>
                <a:gridCol w="1810606">
                  <a:extLst>
                    <a:ext uri="{9D8B030D-6E8A-4147-A177-3AD203B41FA5}">
                      <a16:colId xmlns:a16="http://schemas.microsoft.com/office/drawing/2014/main" xmlns="" val="20004"/>
                    </a:ext>
                  </a:extLst>
                </a:gridCol>
              </a:tblGrid>
              <a:tr h="1338174">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Period</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dirty="0">
                          <a:solidFill>
                            <a:schemeClr val="tx2">
                              <a:lumMod val="50000"/>
                            </a:schemeClr>
                          </a:solidFill>
                          <a:latin typeface="Bookman Old Style" pitchFamily="18" charset="0"/>
                          <a:ea typeface="+mn-ea"/>
                          <a:cs typeface="Times New Roman" pitchFamily="18" charset="0"/>
                        </a:rPr>
                        <a:t>Approved</a:t>
                      </a:r>
                      <a:r>
                        <a:rPr kumimoji="0" lang="en-US" sz="2000" b="1" kern="1200" baseline="0" dirty="0">
                          <a:solidFill>
                            <a:schemeClr val="tx2">
                              <a:lumMod val="50000"/>
                            </a:schemeClr>
                          </a:solidFill>
                          <a:latin typeface="Bookman Old Style" pitchFamily="18" charset="0"/>
                          <a:ea typeface="+mn-ea"/>
                          <a:cs typeface="Times New Roman" pitchFamily="18" charset="0"/>
                        </a:rPr>
                        <a:t> </a:t>
                      </a:r>
                      <a:r>
                        <a:rPr kumimoji="0" lang="en-US" sz="2000" b="1" kern="1200" dirty="0">
                          <a:solidFill>
                            <a:schemeClr val="tx2">
                              <a:lumMod val="50000"/>
                            </a:schemeClr>
                          </a:solidFill>
                          <a:latin typeface="Bookman Old Style" pitchFamily="18" charset="0"/>
                          <a:ea typeface="+mn-ea"/>
                          <a:cs typeface="Times New Roman" pitchFamily="18" charset="0"/>
                        </a:rPr>
                        <a:t>Centre Share</a:t>
                      </a:r>
                      <a:endParaRPr kumimoji="0" lang="en-IN" sz="2000" b="1" kern="1200" dirty="0">
                        <a:solidFill>
                          <a:schemeClr val="tx2">
                            <a:lumMod val="50000"/>
                          </a:schemeClr>
                        </a:solidFill>
                        <a:latin typeface="Bookman Old Style" pitchFamily="18" charset="0"/>
                        <a:ea typeface="+mn-ea"/>
                        <a:cs typeface="Times New Roman" pitchFamily="18" charset="0"/>
                      </a:endParaRPr>
                    </a:p>
                    <a:p>
                      <a:pPr marL="0" algn="ctr" rtl="0" eaLnBrk="1" latinLnBrk="0" hangingPunct="1"/>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Approved State Share</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Total</a:t>
                      </a:r>
                    </a:p>
                  </a:txBody>
                  <a:tcPr marL="91439" marR="91439">
                    <a:solidFill>
                      <a:schemeClr val="accent3">
                        <a:lumMod val="40000"/>
                        <a:lumOff val="60000"/>
                      </a:schemeClr>
                    </a:solidFill>
                  </a:tcPr>
                </a:tc>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Expenditure Up to                      31-03-2020</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extLst>
                  <a:ext uri="{0D108BD9-81ED-4DB2-BD59-A6C34878D82A}">
                    <a16:rowId xmlns:a16="http://schemas.microsoft.com/office/drawing/2014/main" xmlns="" val="10000"/>
                  </a:ext>
                </a:extLst>
              </a:tr>
              <a:tr h="1026971">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Allocation </a:t>
                      </a:r>
                      <a:r>
                        <a:rPr kumimoji="0" lang="en-US" sz="2000" b="1" kern="1200" dirty="0" err="1">
                          <a:solidFill>
                            <a:schemeClr val="tx2">
                              <a:lumMod val="50000"/>
                            </a:schemeClr>
                          </a:solidFill>
                          <a:latin typeface="Bookman Old Style" pitchFamily="18" charset="0"/>
                          <a:ea typeface="+mn-ea"/>
                          <a:cs typeface="Times New Roman" pitchFamily="18" charset="0"/>
                        </a:rPr>
                        <a:t>upto</a:t>
                      </a:r>
                      <a:r>
                        <a:rPr kumimoji="0" lang="en-US" sz="2000" b="1" kern="1200" dirty="0">
                          <a:solidFill>
                            <a:schemeClr val="tx2">
                              <a:lumMod val="50000"/>
                            </a:schemeClr>
                          </a:solidFill>
                          <a:latin typeface="Bookman Old Style" pitchFamily="18" charset="0"/>
                          <a:ea typeface="+mn-ea"/>
                          <a:cs typeface="Times New Roman" pitchFamily="18" charset="0"/>
                        </a:rPr>
                        <a:t>                  31-3-2020</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150.00</a:t>
                      </a: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221.15</a:t>
                      </a: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371.15</a:t>
                      </a:r>
                    </a:p>
                  </a:txBody>
                  <a:tcPr marL="91439" marR="91439">
                    <a:solidFill>
                      <a:schemeClr val="accent3">
                        <a:lumMod val="40000"/>
                        <a:lumOff val="60000"/>
                      </a:schemeClr>
                    </a:solidFill>
                  </a:tcPr>
                </a:tc>
                <a:tc rowSpan="2">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310.83</a:t>
                      </a:r>
                    </a:p>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(99.81%)</a:t>
                      </a:r>
                    </a:p>
                  </a:txBody>
                  <a:tcPr marL="91439" marR="91439">
                    <a:solidFill>
                      <a:schemeClr val="accent3">
                        <a:lumMod val="40000"/>
                        <a:lumOff val="60000"/>
                      </a:schemeClr>
                    </a:solidFill>
                  </a:tcPr>
                </a:tc>
                <a:extLst>
                  <a:ext uri="{0D108BD9-81ED-4DB2-BD59-A6C34878D82A}">
                    <a16:rowId xmlns:a16="http://schemas.microsoft.com/office/drawing/2014/main" xmlns="" val="10001"/>
                  </a:ext>
                </a:extLst>
              </a:tr>
              <a:tr h="1338174">
                <a:tc>
                  <a:txBody>
                    <a:bodyPr/>
                    <a:lstStyle/>
                    <a:p>
                      <a:pPr marL="0" algn="ctr" rtl="0" eaLnBrk="1" latinLnBrk="0" hangingPunct="1"/>
                      <a:r>
                        <a:rPr kumimoji="0" lang="en-US" sz="2000" b="1" kern="1200" dirty="0">
                          <a:solidFill>
                            <a:schemeClr val="tx2">
                              <a:lumMod val="50000"/>
                            </a:schemeClr>
                          </a:solidFill>
                          <a:latin typeface="Bookman Old Style" pitchFamily="18" charset="0"/>
                          <a:ea typeface="+mn-ea"/>
                          <a:cs typeface="Times New Roman" pitchFamily="18" charset="0"/>
                        </a:rPr>
                        <a:t>Released </a:t>
                      </a:r>
                      <a:r>
                        <a:rPr kumimoji="0" lang="en-US" sz="2000" b="1" kern="1200" dirty="0" err="1">
                          <a:solidFill>
                            <a:schemeClr val="tx2">
                              <a:lumMod val="50000"/>
                            </a:schemeClr>
                          </a:solidFill>
                          <a:latin typeface="Bookman Old Style" pitchFamily="18" charset="0"/>
                          <a:ea typeface="+mn-ea"/>
                          <a:cs typeface="Times New Roman" pitchFamily="18" charset="0"/>
                        </a:rPr>
                        <a:t>Upto</a:t>
                      </a:r>
                      <a:r>
                        <a:rPr kumimoji="0" lang="en-US" sz="2000" b="1" kern="1200" dirty="0">
                          <a:solidFill>
                            <a:schemeClr val="tx2">
                              <a:lumMod val="50000"/>
                            </a:schemeClr>
                          </a:solidFill>
                          <a:latin typeface="Bookman Old Style" pitchFamily="18" charset="0"/>
                          <a:ea typeface="+mn-ea"/>
                          <a:cs typeface="Times New Roman" pitchFamily="18" charset="0"/>
                        </a:rPr>
                        <a:t>                 31-03-2020</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108.90</a:t>
                      </a: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202.51</a:t>
                      </a:r>
                    </a:p>
                  </a:txBody>
                  <a:tcPr marL="91439" marR="91439">
                    <a:solidFill>
                      <a:schemeClr val="accent3">
                        <a:lumMod val="40000"/>
                        <a:lumOff val="60000"/>
                      </a:schemeClr>
                    </a:solidFill>
                  </a:tcPr>
                </a:tc>
                <a:tc>
                  <a:txBody>
                    <a:bodyPr/>
                    <a:lstStyle/>
                    <a:p>
                      <a:pPr marL="0" algn="l" rtl="0" eaLnBrk="1" latinLnBrk="0" hangingPunct="1"/>
                      <a:r>
                        <a:rPr kumimoji="0" lang="en-IN" sz="2000" b="1" kern="1200" dirty="0">
                          <a:solidFill>
                            <a:schemeClr val="tx2">
                              <a:lumMod val="50000"/>
                            </a:schemeClr>
                          </a:solidFill>
                          <a:latin typeface="Bookman Old Style" pitchFamily="18" charset="0"/>
                          <a:ea typeface="+mn-ea"/>
                          <a:cs typeface="Times New Roman" pitchFamily="18" charset="0"/>
                        </a:rPr>
                        <a:t>311.41(except</a:t>
                      </a:r>
                      <a:r>
                        <a:rPr kumimoji="0" lang="en-IN" sz="2000" b="1" kern="1200" baseline="0" dirty="0">
                          <a:solidFill>
                            <a:schemeClr val="tx2">
                              <a:lumMod val="50000"/>
                            </a:schemeClr>
                          </a:solidFill>
                          <a:latin typeface="Bookman Old Style" pitchFamily="18" charset="0"/>
                          <a:ea typeface="+mn-ea"/>
                          <a:cs typeface="Times New Roman" pitchFamily="18" charset="0"/>
                        </a:rPr>
                        <a:t> Unspent)</a:t>
                      </a:r>
                      <a:endParaRPr kumimoji="0" lang="en-IN" sz="2000" b="1" kern="1200" dirty="0">
                        <a:solidFill>
                          <a:schemeClr val="tx2">
                            <a:lumMod val="50000"/>
                          </a:schemeClr>
                        </a:solidFill>
                        <a:latin typeface="Bookman Old Style" pitchFamily="18" charset="0"/>
                        <a:ea typeface="+mn-ea"/>
                        <a:cs typeface="Times New Roman" pitchFamily="18" charset="0"/>
                      </a:endParaRPr>
                    </a:p>
                  </a:txBody>
                  <a:tcPr marL="91439" marR="91439">
                    <a:solidFill>
                      <a:schemeClr val="accent3">
                        <a:lumMod val="40000"/>
                        <a:lumOff val="60000"/>
                      </a:schemeClr>
                    </a:solidFill>
                  </a:tcPr>
                </a:tc>
                <a:tc vMerge="1">
                  <a:txBody>
                    <a:bodyPr/>
                    <a:lstStyle/>
                    <a:p>
                      <a:pPr marL="0" algn="ctr" rtl="0" eaLnBrk="1" latinLnBrk="0" hangingPunct="1"/>
                      <a:endParaRPr kumimoji="0" lang="en-US" sz="2400" b="1" kern="1200" dirty="0">
                        <a:solidFill>
                          <a:schemeClr val="tx2">
                            <a:lumMod val="50000"/>
                          </a:schemeClr>
                        </a:solidFill>
                        <a:latin typeface="Times New Roman" pitchFamily="18" charset="0"/>
                        <a:ea typeface="+mn-ea"/>
                        <a:cs typeface="Times New Roman" pitchFamily="18" charset="0"/>
                      </a:endParaRPr>
                    </a:p>
                  </a:txBody>
                  <a:tcPr marL="91439" marR="91439">
                    <a:solidFill>
                      <a:schemeClr val="accent3">
                        <a:lumMod val="40000"/>
                        <a:lumOff val="60000"/>
                      </a:schemeClr>
                    </a:solidFill>
                  </a:tcPr>
                </a:tc>
                <a:extLst>
                  <a:ext uri="{0D108BD9-81ED-4DB2-BD59-A6C34878D82A}">
                    <a16:rowId xmlns:a16="http://schemas.microsoft.com/office/drawing/2014/main" xmlns="" val="10002"/>
                  </a:ext>
                </a:extLst>
              </a:tr>
            </a:tbl>
          </a:graphicData>
        </a:graphic>
      </p:graphicFrame>
      <p:sp>
        <p:nvSpPr>
          <p:cNvPr id="6" name="Slide Number Placeholder 5"/>
          <p:cNvSpPr>
            <a:spLocks noGrp="1"/>
          </p:cNvSpPr>
          <p:nvPr>
            <p:ph type="sldNum" sz="quarter" idx="15"/>
          </p:nvPr>
        </p:nvSpPr>
        <p:spPr>
          <a:xfrm>
            <a:off x="8215338" y="6492875"/>
            <a:ext cx="365760" cy="365125"/>
          </a:xfrm>
        </p:spPr>
        <p:txBody>
          <a:bodyPr/>
          <a:lstStyle/>
          <a:p>
            <a:pPr>
              <a:defRPr/>
            </a:pPr>
            <a:fld id="{752CF727-BA33-49A7-8EC3-A7689302FF9D}" type="slidenum">
              <a:rPr lang="en-US"/>
              <a:pPr>
                <a:defRPr/>
              </a:pPr>
              <a:t>10</a:t>
            </a:fld>
            <a:endParaRPr lang="en-US" dirty="0"/>
          </a:p>
        </p:txBody>
      </p:sp>
      <p:sp>
        <p:nvSpPr>
          <p:cNvPr id="13334" name="TextBox 6"/>
          <p:cNvSpPr txBox="1">
            <a:spLocks noChangeArrowheads="1"/>
          </p:cNvSpPr>
          <p:nvPr/>
        </p:nvSpPr>
        <p:spPr bwMode="auto">
          <a:xfrm>
            <a:off x="6444208" y="1000108"/>
            <a:ext cx="2218790" cy="861774"/>
          </a:xfrm>
          <a:prstGeom prst="rect">
            <a:avLst/>
          </a:prstGeom>
          <a:noFill/>
          <a:ln w="9525">
            <a:noFill/>
            <a:miter lim="800000"/>
            <a:headEnd/>
            <a:tailEnd/>
          </a:ln>
        </p:spPr>
        <p:txBody>
          <a:bodyPr wrap="square">
            <a:spAutoFit/>
          </a:bodyPr>
          <a:lstStyle/>
          <a:p>
            <a:r>
              <a:rPr lang="en-US" sz="1600" dirty="0">
                <a:latin typeface="Bookman Old Style" pitchFamily="18" charset="0"/>
              </a:rPr>
              <a:t>         </a:t>
            </a:r>
            <a:endParaRPr lang="en-US" sz="1600" dirty="0" smtClean="0">
              <a:latin typeface="Bookman Old Style" pitchFamily="18" charset="0"/>
            </a:endParaRPr>
          </a:p>
          <a:p>
            <a:endParaRPr lang="en-US" sz="1600" dirty="0" smtClean="0">
              <a:latin typeface="Bookman Old Style" pitchFamily="18" charset="0"/>
            </a:endParaRPr>
          </a:p>
          <a:p>
            <a:r>
              <a:rPr lang="en-US" b="1" dirty="0" smtClean="0">
                <a:latin typeface="Bookman Old Style" pitchFamily="18" charset="0"/>
              </a:rPr>
              <a:t>(</a:t>
            </a:r>
            <a:r>
              <a:rPr lang="en-US" b="1" dirty="0">
                <a:latin typeface="Bookman Old Style" pitchFamily="18" charset="0"/>
              </a:rPr>
              <a:t>Rs. in Cr..)</a:t>
            </a:r>
            <a:endParaRPr lang="en-IN" b="1" dirty="0">
              <a:latin typeface="Bookman Old Style" pitchFamily="18" charset="0"/>
            </a:endParaRPr>
          </a:p>
        </p:txBody>
      </p:sp>
      <p:sp>
        <p:nvSpPr>
          <p:cNvPr id="7" name="Title 1"/>
          <p:cNvSpPr txBox="1">
            <a:spLocks/>
          </p:cNvSpPr>
          <p:nvPr/>
        </p:nvSpPr>
        <p:spPr>
          <a:xfrm>
            <a:off x="179512" y="4581128"/>
            <a:ext cx="6264696"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296974"/>
          </a:xfrm>
        </p:spPr>
        <p:txBody>
          <a:bodyPr>
            <a:noAutofit/>
          </a:bodyPr>
          <a:lstStyle/>
          <a:p>
            <a:pPr algn="ctr"/>
            <a:r>
              <a:rPr lang="en-IN" sz="2800" b="1" u="sng" dirty="0">
                <a:solidFill>
                  <a:schemeClr val="tx2"/>
                </a:solidFill>
                <a:latin typeface="Bookman Old Style" pitchFamily="18" charset="0"/>
                <a:cs typeface="Times New Roman" pitchFamily="18" charset="0"/>
              </a:rPr>
              <a:t>Budget Allocation &amp; Expenditure on cooking cost </a:t>
            </a:r>
            <a:r>
              <a:rPr lang="en-IN" sz="2800" b="1" u="sng" dirty="0" err="1">
                <a:solidFill>
                  <a:schemeClr val="tx2"/>
                </a:solidFill>
                <a:latin typeface="Bookman Old Style" pitchFamily="18" charset="0"/>
                <a:cs typeface="Times New Roman" pitchFamily="18" charset="0"/>
              </a:rPr>
              <a:t>upto</a:t>
            </a:r>
            <a:r>
              <a:rPr lang="en-IN" sz="2800" b="1" u="sng" dirty="0">
                <a:solidFill>
                  <a:schemeClr val="tx2"/>
                </a:solidFill>
                <a:latin typeface="Bookman Old Style" pitchFamily="18" charset="0"/>
                <a:cs typeface="Times New Roman" pitchFamily="18" charset="0"/>
              </a:rPr>
              <a:t> </a:t>
            </a:r>
            <a:br>
              <a:rPr lang="en-IN" sz="2800" b="1" u="sng" dirty="0">
                <a:solidFill>
                  <a:schemeClr val="tx2"/>
                </a:solidFill>
                <a:latin typeface="Bookman Old Style" pitchFamily="18" charset="0"/>
                <a:cs typeface="Times New Roman" pitchFamily="18" charset="0"/>
              </a:rPr>
            </a:br>
            <a:r>
              <a:rPr lang="en-IN" sz="2800" b="1" u="sng" dirty="0">
                <a:solidFill>
                  <a:schemeClr val="tx2"/>
                </a:solidFill>
                <a:latin typeface="Bookman Old Style" pitchFamily="18" charset="0"/>
                <a:cs typeface="Times New Roman" pitchFamily="18" charset="0"/>
              </a:rPr>
              <a:t>31-03-2020</a:t>
            </a:r>
            <a:r>
              <a:rPr lang="en-IN" sz="2800" b="1" dirty="0">
                <a:solidFill>
                  <a:schemeClr val="tx2"/>
                </a:solidFill>
              </a:rPr>
              <a:t/>
            </a:r>
            <a:br>
              <a:rPr lang="en-IN" sz="2800" b="1" dirty="0">
                <a:solidFill>
                  <a:schemeClr val="tx2"/>
                </a:solidFill>
              </a:rPr>
            </a:br>
            <a:endParaRPr lang="en-IN" sz="2800" b="1" dirty="0">
              <a:solidFill>
                <a:schemeClr val="tx2"/>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2314520184"/>
              </p:ext>
            </p:extLst>
          </p:nvPr>
        </p:nvGraphicFramePr>
        <p:xfrm>
          <a:off x="142844" y="1714487"/>
          <a:ext cx="8772555" cy="4381512"/>
        </p:xfrm>
        <a:graphic>
          <a:graphicData uri="http://schemas.openxmlformats.org/drawingml/2006/table">
            <a:tbl>
              <a:tblPr firstRow="1" bandRow="1">
                <a:tableStyleId>{5C22544A-7EE6-4342-B048-85BDC9FD1C3A}</a:tableStyleId>
              </a:tblPr>
              <a:tblGrid>
                <a:gridCol w="1153436">
                  <a:extLst>
                    <a:ext uri="{9D8B030D-6E8A-4147-A177-3AD203B41FA5}">
                      <a16:colId xmlns:a16="http://schemas.microsoft.com/office/drawing/2014/main" xmlns="" val="20000"/>
                    </a:ext>
                  </a:extLst>
                </a:gridCol>
                <a:gridCol w="1023326">
                  <a:extLst>
                    <a:ext uri="{9D8B030D-6E8A-4147-A177-3AD203B41FA5}">
                      <a16:colId xmlns:a16="http://schemas.microsoft.com/office/drawing/2014/main" xmlns="" val="20001"/>
                    </a:ext>
                  </a:extLst>
                </a:gridCol>
                <a:gridCol w="983054">
                  <a:extLst>
                    <a:ext uri="{9D8B030D-6E8A-4147-A177-3AD203B41FA5}">
                      <a16:colId xmlns:a16="http://schemas.microsoft.com/office/drawing/2014/main" xmlns="" val="20002"/>
                    </a:ext>
                  </a:extLst>
                </a:gridCol>
                <a:gridCol w="1053272">
                  <a:extLst>
                    <a:ext uri="{9D8B030D-6E8A-4147-A177-3AD203B41FA5}">
                      <a16:colId xmlns:a16="http://schemas.microsoft.com/office/drawing/2014/main" xmlns="" val="20003"/>
                    </a:ext>
                  </a:extLst>
                </a:gridCol>
                <a:gridCol w="1039222">
                  <a:extLst>
                    <a:ext uri="{9D8B030D-6E8A-4147-A177-3AD203B41FA5}">
                      <a16:colId xmlns:a16="http://schemas.microsoft.com/office/drawing/2014/main" xmlns="" val="20004"/>
                    </a:ext>
                  </a:extLst>
                </a:gridCol>
                <a:gridCol w="1137540">
                  <a:extLst>
                    <a:ext uri="{9D8B030D-6E8A-4147-A177-3AD203B41FA5}">
                      <a16:colId xmlns:a16="http://schemas.microsoft.com/office/drawing/2014/main" xmlns="" val="20005"/>
                    </a:ext>
                  </a:extLst>
                </a:gridCol>
                <a:gridCol w="959627">
                  <a:extLst>
                    <a:ext uri="{9D8B030D-6E8A-4147-A177-3AD203B41FA5}">
                      <a16:colId xmlns:a16="http://schemas.microsoft.com/office/drawing/2014/main" xmlns="" val="20006"/>
                    </a:ext>
                  </a:extLst>
                </a:gridCol>
                <a:gridCol w="1423078">
                  <a:extLst>
                    <a:ext uri="{9D8B030D-6E8A-4147-A177-3AD203B41FA5}">
                      <a16:colId xmlns:a16="http://schemas.microsoft.com/office/drawing/2014/main" xmlns="" val="20007"/>
                    </a:ext>
                  </a:extLst>
                </a:gridCol>
              </a:tblGrid>
              <a:tr h="554038">
                <a:tc rowSpan="2">
                  <a:txBody>
                    <a:bodyPr/>
                    <a:lstStyle/>
                    <a:p>
                      <a:pPr marL="0" algn="ctr" rtl="0" eaLnBrk="1" latinLnBrk="0" hangingPunct="1"/>
                      <a:r>
                        <a:rPr kumimoji="0" lang="en-US" sz="1600" kern="1200" dirty="0">
                          <a:solidFill>
                            <a:schemeClr val="tx1"/>
                          </a:solidFill>
                          <a:latin typeface="Bookman Old Style" pitchFamily="18" charset="0"/>
                          <a:ea typeface="+mn-ea"/>
                          <a:cs typeface="+mn-cs"/>
                        </a:rPr>
                        <a:t>Class Category</a:t>
                      </a:r>
                      <a:endParaRPr kumimoji="0" lang="en-IN" sz="1600" kern="1200" dirty="0">
                        <a:solidFill>
                          <a:schemeClr val="tx1"/>
                        </a:solidFill>
                        <a:latin typeface="Bookman Old Style" pitchFamily="18" charset="0"/>
                        <a:ea typeface="+mn-ea"/>
                        <a:cs typeface="+mn-cs"/>
                      </a:endParaRPr>
                    </a:p>
                  </a:txBody>
                  <a:tcPr/>
                </a:tc>
                <a:tc gridSpan="3">
                  <a:txBody>
                    <a:bodyPr/>
                    <a:lstStyle/>
                    <a:p>
                      <a:pPr algn="ctr"/>
                      <a:r>
                        <a:rPr lang="en-US" sz="1600" dirty="0">
                          <a:solidFill>
                            <a:schemeClr val="tx1"/>
                          </a:solidFill>
                          <a:latin typeface="Bookman Old Style" pitchFamily="18" charset="0"/>
                        </a:rPr>
                        <a:t>Approved Budget</a:t>
                      </a:r>
                      <a:endParaRPr lang="en-IN" sz="1600" dirty="0">
                        <a:solidFill>
                          <a:schemeClr val="tx1"/>
                        </a:solidFill>
                        <a:latin typeface="Bookman Old Style" pitchFamily="18" charset="0"/>
                      </a:endParaRPr>
                    </a:p>
                  </a:txBody>
                  <a:tcPr/>
                </a:tc>
                <a:tc hMerge="1">
                  <a:txBody>
                    <a:bodyPr/>
                    <a:lstStyle/>
                    <a:p>
                      <a:endParaRPr lang="en-IN" dirty="0"/>
                    </a:p>
                  </a:txBody>
                  <a:tcPr/>
                </a:tc>
                <a:tc hMerge="1">
                  <a:txBody>
                    <a:bodyPr/>
                    <a:lstStyle/>
                    <a:p>
                      <a:endParaRPr lang="en-IN" dirty="0"/>
                    </a:p>
                  </a:txBody>
                  <a:tcPr/>
                </a:tc>
                <a:tc rowSpan="2">
                  <a:txBody>
                    <a:bodyPr/>
                    <a:lstStyle/>
                    <a:p>
                      <a:r>
                        <a:rPr lang="en-US" sz="1600" dirty="0">
                          <a:solidFill>
                            <a:schemeClr val="tx1"/>
                          </a:solidFill>
                          <a:latin typeface="Bookman Old Style" pitchFamily="18" charset="0"/>
                        </a:rPr>
                        <a:t>Unspent Balance of last year (CS+SS)</a:t>
                      </a:r>
                      <a:endParaRPr lang="en-IN" sz="1600" dirty="0">
                        <a:solidFill>
                          <a:schemeClr val="tx1"/>
                        </a:solidFill>
                        <a:latin typeface="Bookman Old Style" pitchFamily="18" charset="0"/>
                      </a:endParaRPr>
                    </a:p>
                  </a:txBody>
                  <a:tcPr/>
                </a:tc>
                <a:tc rowSpan="2">
                  <a:txBody>
                    <a:bodyPr/>
                    <a:lstStyle/>
                    <a:p>
                      <a:r>
                        <a:rPr lang="en-US" sz="1600" dirty="0">
                          <a:solidFill>
                            <a:schemeClr val="tx1"/>
                          </a:solidFill>
                          <a:latin typeface="Bookman Old Style" pitchFamily="18" charset="0"/>
                        </a:rPr>
                        <a:t>Released Amount (CS+SS)</a:t>
                      </a:r>
                      <a:endParaRPr lang="en-IN" sz="1600" dirty="0">
                        <a:solidFill>
                          <a:schemeClr val="tx1"/>
                        </a:solidFill>
                        <a:latin typeface="Bookman Old Style" pitchFamily="18" charset="0"/>
                      </a:endParaRPr>
                    </a:p>
                  </a:txBody>
                  <a:tcPr/>
                </a:tc>
                <a:tc rowSpan="2">
                  <a:txBody>
                    <a:bodyPr/>
                    <a:lstStyle/>
                    <a:p>
                      <a:r>
                        <a:rPr lang="en-US" sz="1600" dirty="0">
                          <a:solidFill>
                            <a:schemeClr val="tx1"/>
                          </a:solidFill>
                          <a:latin typeface="Bookman Old Style" pitchFamily="18" charset="0"/>
                        </a:rPr>
                        <a:t>Total (CS+SS)</a:t>
                      </a:r>
                      <a:endParaRPr lang="en-IN" sz="1600" dirty="0">
                        <a:solidFill>
                          <a:schemeClr val="tx1"/>
                        </a:solidFill>
                        <a:latin typeface="Bookman Old Style" pitchFamily="18" charset="0"/>
                      </a:endParaRPr>
                    </a:p>
                  </a:txBody>
                  <a:tcPr/>
                </a:tc>
                <a:tc rowSpan="2">
                  <a:txBody>
                    <a:bodyPr/>
                    <a:lstStyle/>
                    <a:p>
                      <a:r>
                        <a:rPr lang="en-US" sz="1600" dirty="0">
                          <a:solidFill>
                            <a:schemeClr val="tx1"/>
                          </a:solidFill>
                          <a:latin typeface="Bookman Old Style" pitchFamily="18" charset="0"/>
                        </a:rPr>
                        <a:t>Expenditure</a:t>
                      </a:r>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0"/>
                  </a:ext>
                </a:extLst>
              </a:tr>
              <a:tr h="1404067">
                <a:tc vMerge="1">
                  <a:txBody>
                    <a:bodyPr/>
                    <a:lstStyle/>
                    <a:p>
                      <a:endParaRPr lang="en-IN" dirty="0"/>
                    </a:p>
                  </a:txBody>
                  <a:tcPr/>
                </a:tc>
                <a:tc>
                  <a:txBody>
                    <a:bodyPr/>
                    <a:lstStyle/>
                    <a:p>
                      <a:pPr algn="ctr"/>
                      <a:r>
                        <a:rPr kumimoji="0" lang="en-US" sz="1600" b="1" kern="1200" dirty="0">
                          <a:solidFill>
                            <a:schemeClr val="tx1"/>
                          </a:solidFill>
                          <a:latin typeface="Bookman Old Style" pitchFamily="18" charset="0"/>
                          <a:ea typeface="+mn-ea"/>
                          <a:cs typeface="+mn-cs"/>
                        </a:rPr>
                        <a:t>Centre Share</a:t>
                      </a:r>
                      <a:endParaRPr kumimoji="0" lang="en-IN" sz="1600" b="1" kern="1200" dirty="0">
                        <a:solidFill>
                          <a:schemeClr val="tx1"/>
                        </a:solidFill>
                        <a:latin typeface="Bookman Old Style" pitchFamily="18" charset="0"/>
                        <a:ea typeface="+mn-ea"/>
                        <a:cs typeface="+mn-cs"/>
                      </a:endParaRPr>
                    </a:p>
                  </a:txBody>
                  <a:tcPr>
                    <a:solidFill>
                      <a:schemeClr val="accent1"/>
                    </a:solidFill>
                  </a:tcPr>
                </a:tc>
                <a:tc>
                  <a:txBody>
                    <a:bodyPr/>
                    <a:lstStyle/>
                    <a:p>
                      <a:pPr algn="ctr"/>
                      <a:r>
                        <a:rPr kumimoji="0" lang="en-US" sz="1600" b="1" kern="1200" dirty="0">
                          <a:solidFill>
                            <a:schemeClr val="tx1"/>
                          </a:solidFill>
                          <a:latin typeface="Bookman Old Style" pitchFamily="18" charset="0"/>
                          <a:ea typeface="+mn-ea"/>
                          <a:cs typeface="+mn-cs"/>
                        </a:rPr>
                        <a:t>State Share</a:t>
                      </a:r>
                      <a:endParaRPr kumimoji="0" lang="en-IN" sz="1600" b="1" kern="1200" dirty="0">
                        <a:solidFill>
                          <a:schemeClr val="tx1"/>
                        </a:solidFill>
                        <a:latin typeface="Bookman Old Style" pitchFamily="18" charset="0"/>
                        <a:ea typeface="+mn-ea"/>
                        <a:cs typeface="+mn-cs"/>
                      </a:endParaRPr>
                    </a:p>
                  </a:txBody>
                  <a:tcPr anchor="ctr">
                    <a:solidFill>
                      <a:schemeClr val="accent1"/>
                    </a:solidFill>
                  </a:tcPr>
                </a:tc>
                <a:tc>
                  <a:txBody>
                    <a:bodyPr/>
                    <a:lstStyle/>
                    <a:p>
                      <a:pPr algn="ctr"/>
                      <a:r>
                        <a:rPr kumimoji="0" lang="en-US" sz="1600" b="1" kern="1200" dirty="0">
                          <a:solidFill>
                            <a:schemeClr val="tx1"/>
                          </a:solidFill>
                          <a:latin typeface="Bookman Old Style" pitchFamily="18" charset="0"/>
                          <a:ea typeface="+mn-ea"/>
                          <a:cs typeface="+mn-cs"/>
                        </a:rPr>
                        <a:t>Total</a:t>
                      </a:r>
                      <a:endParaRPr kumimoji="0" lang="en-IN" sz="1600" b="1" kern="1200" dirty="0">
                        <a:solidFill>
                          <a:schemeClr val="tx1"/>
                        </a:solidFill>
                        <a:latin typeface="Bookman Old Style" pitchFamily="18" charset="0"/>
                        <a:ea typeface="+mn-ea"/>
                        <a:cs typeface="+mn-cs"/>
                      </a:endParaRPr>
                    </a:p>
                  </a:txBody>
                  <a:tcPr>
                    <a:solidFill>
                      <a:schemeClr val="accent1"/>
                    </a:solidFill>
                  </a:tcPr>
                </a:tc>
                <a:tc vMerge="1">
                  <a:txBody>
                    <a:bodyPr/>
                    <a:lstStyle/>
                    <a:p>
                      <a:endParaRPr lang="en-IN" dirty="0"/>
                    </a:p>
                  </a:txBody>
                  <a:tcPr/>
                </a:tc>
                <a:tc vMerge="1">
                  <a:txBody>
                    <a:bodyPr/>
                    <a:lstStyle/>
                    <a:p>
                      <a:endParaRPr lang="en-IN"/>
                    </a:p>
                  </a:txBody>
                  <a:tcPr/>
                </a:tc>
                <a:tc vMerge="1">
                  <a:txBody>
                    <a:bodyPr/>
                    <a:lstStyle/>
                    <a:p>
                      <a:endParaRPr lang="en-IN"/>
                    </a:p>
                  </a:txBody>
                  <a:tcPr/>
                </a:tc>
                <a:tc vMerge="1">
                  <a:txBody>
                    <a:bodyPr/>
                    <a:lstStyle/>
                    <a:p>
                      <a:endParaRPr lang="en-IN" dirty="0"/>
                    </a:p>
                  </a:txBody>
                  <a:tcPr/>
                </a:tc>
                <a:extLst>
                  <a:ext uri="{0D108BD9-81ED-4DB2-BD59-A6C34878D82A}">
                    <a16:rowId xmlns:a16="http://schemas.microsoft.com/office/drawing/2014/main" xmlns="" val="10001"/>
                  </a:ext>
                </a:extLst>
              </a:tr>
              <a:tr h="632193">
                <a:tc>
                  <a:txBody>
                    <a:bodyPr/>
                    <a:lstStyle/>
                    <a:p>
                      <a:r>
                        <a:rPr lang="en-US" sz="1600" dirty="0">
                          <a:solidFill>
                            <a:schemeClr val="tx1"/>
                          </a:solidFill>
                          <a:latin typeface="Bookman Old Style" pitchFamily="18" charset="0"/>
                        </a:rPr>
                        <a:t>Primary</a:t>
                      </a:r>
                      <a:endParaRPr lang="en-IN" sz="1600" dirty="0">
                        <a:solidFill>
                          <a:schemeClr val="tx1"/>
                        </a:solidFill>
                        <a:latin typeface="Bookman Old Style" pitchFamily="18" charset="0"/>
                      </a:endParaRPr>
                    </a:p>
                  </a:txBody>
                  <a:tcPr/>
                </a:tc>
                <a:tc>
                  <a:txBody>
                    <a:bodyPr/>
                    <a:lstStyle/>
                    <a:p>
                      <a:pPr algn="ctr" fontAlgn="b"/>
                      <a:r>
                        <a:rPr lang="en-US" sz="1600" b="1" i="0" u="none" strike="noStrike" dirty="0" smtClean="0">
                          <a:solidFill>
                            <a:schemeClr val="tx1"/>
                          </a:solidFill>
                          <a:latin typeface="Bookman Old Style" pitchFamily="18" charset="0"/>
                        </a:rPr>
                        <a:t>53.18</a:t>
                      </a:r>
                      <a:endParaRPr lang="en-US" sz="1600" b="1" i="0" u="none" strike="noStrike" dirty="0">
                        <a:solidFill>
                          <a:schemeClr val="tx1"/>
                        </a:solidFill>
                        <a:latin typeface="Bookman Old Style" pitchFamily="18" charset="0"/>
                      </a:endParaRPr>
                    </a:p>
                  </a:txBody>
                  <a:tcPr marL="9525" marR="9525" marT="9525" marB="0"/>
                </a:tc>
                <a:tc>
                  <a:txBody>
                    <a:bodyPr/>
                    <a:lstStyle/>
                    <a:p>
                      <a:pPr algn="ctr" fontAlgn="b"/>
                      <a:r>
                        <a:rPr lang="en-US" sz="1600" b="1" i="0" u="none" strike="noStrike" dirty="0" smtClean="0">
                          <a:solidFill>
                            <a:schemeClr val="tx1"/>
                          </a:solidFill>
                          <a:latin typeface="Bookman Old Style" pitchFamily="18" charset="0"/>
                        </a:rPr>
                        <a:t>35.39</a:t>
                      </a:r>
                      <a:endParaRPr lang="en-US" sz="1600" b="1" i="0" u="none" strike="noStrike" dirty="0">
                        <a:solidFill>
                          <a:schemeClr val="tx1"/>
                        </a:solidFill>
                        <a:latin typeface="Bookman Old Style" pitchFamily="18" charset="0"/>
                      </a:endParaRPr>
                    </a:p>
                  </a:txBody>
                  <a:tcPr marL="9525" marR="9525" marT="9525" marB="0"/>
                </a:tc>
                <a:tc>
                  <a:txBody>
                    <a:bodyPr/>
                    <a:lstStyle/>
                    <a:p>
                      <a:pPr algn="ctr" fontAlgn="b"/>
                      <a:r>
                        <a:rPr lang="en-US" sz="1600" b="1" i="0" u="none" strike="noStrike" dirty="0">
                          <a:solidFill>
                            <a:schemeClr val="tx1"/>
                          </a:solidFill>
                          <a:latin typeface="Bookman Old Style" pitchFamily="18" charset="0"/>
                        </a:rPr>
                        <a:t>88.57</a:t>
                      </a:r>
                    </a:p>
                  </a:txBody>
                  <a:tcPr marL="9525" marR="9525" marT="9525" marB="0"/>
                </a:tc>
                <a:tc>
                  <a:txBody>
                    <a:bodyPr/>
                    <a:lstStyle/>
                    <a:p>
                      <a:pPr algn="l"/>
                      <a:r>
                        <a:rPr lang="en-IN" sz="1600" dirty="0" smtClean="0">
                          <a:solidFill>
                            <a:schemeClr val="tx1"/>
                          </a:solidFill>
                          <a:latin typeface="Bookman Old Style" pitchFamily="18" charset="0"/>
                        </a:rPr>
                        <a:t>16.44</a:t>
                      </a:r>
                      <a:endParaRPr lang="en-IN" sz="1600" dirty="0">
                        <a:solidFill>
                          <a:schemeClr val="tx1"/>
                        </a:solidFill>
                        <a:latin typeface="Bookman Old Style" pitchFamily="18" charset="0"/>
                      </a:endParaRPr>
                    </a:p>
                  </a:txBody>
                  <a:tcPr/>
                </a:tc>
                <a:tc>
                  <a:txBody>
                    <a:bodyPr/>
                    <a:lstStyle/>
                    <a:p>
                      <a:pPr algn="l"/>
                      <a:r>
                        <a:rPr kumimoji="0" lang="en-IN" sz="1600" kern="1200" dirty="0" smtClean="0">
                          <a:solidFill>
                            <a:schemeClr val="tx1"/>
                          </a:solidFill>
                          <a:latin typeface="Bookman Old Style" pitchFamily="18" charset="0"/>
                          <a:ea typeface="+mn-ea"/>
                          <a:cs typeface="+mn-cs"/>
                        </a:rPr>
                        <a:t>72.13</a:t>
                      </a:r>
                      <a:endParaRPr kumimoji="0" lang="en-IN" sz="1600" kern="1200" dirty="0">
                        <a:solidFill>
                          <a:schemeClr val="tx1"/>
                        </a:solidFill>
                        <a:latin typeface="Bookman Old Style" pitchFamily="18" charset="0"/>
                        <a:ea typeface="+mn-ea"/>
                        <a:cs typeface="+mn-cs"/>
                      </a:endParaRPr>
                    </a:p>
                  </a:txBody>
                  <a:tcPr/>
                </a:tc>
                <a:tc>
                  <a:txBody>
                    <a:bodyPr/>
                    <a:lstStyle/>
                    <a:p>
                      <a:pPr algn="l"/>
                      <a:r>
                        <a:rPr lang="en-IN" sz="1600" dirty="0" smtClean="0">
                          <a:solidFill>
                            <a:schemeClr val="tx1"/>
                          </a:solidFill>
                          <a:latin typeface="Bookman Old Style" pitchFamily="18" charset="0"/>
                        </a:rPr>
                        <a:t>88.57</a:t>
                      </a:r>
                      <a:endParaRPr lang="en-IN" sz="1600" dirty="0">
                        <a:solidFill>
                          <a:schemeClr val="tx1"/>
                        </a:solidFill>
                        <a:latin typeface="Bookman Old Style" pitchFamily="18" charset="0"/>
                      </a:endParaRPr>
                    </a:p>
                  </a:txBody>
                  <a:tcPr/>
                </a:tc>
                <a:tc>
                  <a:txBody>
                    <a:bodyPr/>
                    <a:lstStyle/>
                    <a:p>
                      <a:pPr algn="l"/>
                      <a:r>
                        <a:rPr lang="en-IN" sz="1600" dirty="0" smtClean="0">
                          <a:solidFill>
                            <a:schemeClr val="tx1"/>
                          </a:solidFill>
                          <a:latin typeface="Bookman Old Style" pitchFamily="18" charset="0"/>
                        </a:rPr>
                        <a:t>85.99 (97.09%)</a:t>
                      </a:r>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2"/>
                  </a:ext>
                </a:extLst>
              </a:tr>
              <a:tr h="895607">
                <a:tc>
                  <a:txBody>
                    <a:bodyPr/>
                    <a:lstStyle/>
                    <a:p>
                      <a:r>
                        <a:rPr lang="en-US" sz="1600" dirty="0" err="1">
                          <a:solidFill>
                            <a:schemeClr val="tx1"/>
                          </a:solidFill>
                          <a:latin typeface="Bookman Old Style" pitchFamily="18" charset="0"/>
                        </a:rPr>
                        <a:t>U.Pry</a:t>
                      </a:r>
                      <a:endParaRPr lang="en-IN" sz="1600" dirty="0">
                        <a:solidFill>
                          <a:schemeClr val="tx1"/>
                        </a:solidFill>
                        <a:latin typeface="Bookman Old Style" pitchFamily="18" charset="0"/>
                      </a:endParaRPr>
                    </a:p>
                  </a:txBody>
                  <a:tcPr/>
                </a:tc>
                <a:tc>
                  <a:txBody>
                    <a:bodyPr/>
                    <a:lstStyle/>
                    <a:p>
                      <a:pPr algn="ctr" fontAlgn="b"/>
                      <a:r>
                        <a:rPr lang="en-US" sz="1600" b="1" i="0" u="none" strike="noStrike" dirty="0" smtClean="0">
                          <a:solidFill>
                            <a:schemeClr val="tx1"/>
                          </a:solidFill>
                          <a:latin typeface="Bookman Old Style" pitchFamily="18" charset="0"/>
                        </a:rPr>
                        <a:t>54.94</a:t>
                      </a:r>
                      <a:endParaRPr lang="en-US" sz="1600" b="1" i="0" u="none" strike="noStrike" dirty="0">
                        <a:solidFill>
                          <a:schemeClr val="tx1"/>
                        </a:solidFill>
                        <a:latin typeface="Bookman Old Style" pitchFamily="18" charset="0"/>
                      </a:endParaRPr>
                    </a:p>
                  </a:txBody>
                  <a:tcPr marL="9525" marR="9525" marT="9525" marB="0"/>
                </a:tc>
                <a:tc>
                  <a:txBody>
                    <a:bodyPr/>
                    <a:lstStyle/>
                    <a:p>
                      <a:pPr algn="ctr" fontAlgn="b"/>
                      <a:r>
                        <a:rPr lang="en-US" sz="1600" b="1" i="0" u="none" strike="noStrike" dirty="0" smtClean="0">
                          <a:solidFill>
                            <a:schemeClr val="tx1"/>
                          </a:solidFill>
                          <a:latin typeface="Bookman Old Style" pitchFamily="18" charset="0"/>
                        </a:rPr>
                        <a:t>36.54</a:t>
                      </a:r>
                      <a:endParaRPr lang="en-US" sz="1600" b="1" i="0" u="none" strike="noStrike" dirty="0">
                        <a:solidFill>
                          <a:schemeClr val="tx1"/>
                        </a:solidFill>
                        <a:latin typeface="Bookman Old Style" pitchFamily="18" charset="0"/>
                      </a:endParaRPr>
                    </a:p>
                  </a:txBody>
                  <a:tcPr marL="9525" marR="9525" marT="9525" marB="0"/>
                </a:tc>
                <a:tc>
                  <a:txBody>
                    <a:bodyPr/>
                    <a:lstStyle/>
                    <a:p>
                      <a:pPr algn="ctr" fontAlgn="b"/>
                      <a:r>
                        <a:rPr lang="en-US" sz="1600" b="1" i="0" u="none" strike="noStrike" dirty="0" smtClean="0">
                          <a:solidFill>
                            <a:schemeClr val="tx1"/>
                          </a:solidFill>
                          <a:latin typeface="Bookman Old Style" pitchFamily="18" charset="0"/>
                        </a:rPr>
                        <a:t>91.48</a:t>
                      </a:r>
                      <a:endParaRPr lang="en-US" sz="1600" b="1" i="0" u="none" strike="noStrike" dirty="0">
                        <a:solidFill>
                          <a:schemeClr val="tx1"/>
                        </a:solidFill>
                        <a:latin typeface="Bookman Old Style" pitchFamily="18" charset="0"/>
                      </a:endParaRPr>
                    </a:p>
                  </a:txBody>
                  <a:tcPr marL="9525" marR="9525" marT="9525" marB="0"/>
                </a:tc>
                <a:tc>
                  <a:txBody>
                    <a:bodyPr/>
                    <a:lstStyle/>
                    <a:p>
                      <a:pPr algn="l"/>
                      <a:r>
                        <a:rPr lang="en-IN" sz="1600" dirty="0">
                          <a:solidFill>
                            <a:schemeClr val="tx1"/>
                          </a:solidFill>
                          <a:latin typeface="Bookman Old Style" pitchFamily="18" charset="0"/>
                        </a:rPr>
                        <a:t>17.64</a:t>
                      </a:r>
                    </a:p>
                  </a:txBody>
                  <a:tcPr/>
                </a:tc>
                <a:tc>
                  <a:txBody>
                    <a:bodyPr/>
                    <a:lstStyle/>
                    <a:p>
                      <a:pPr algn="l"/>
                      <a:r>
                        <a:rPr kumimoji="0" lang="en-IN" sz="1600" kern="1200" dirty="0" smtClean="0">
                          <a:solidFill>
                            <a:schemeClr val="tx1"/>
                          </a:solidFill>
                          <a:latin typeface="Bookman Old Style" pitchFamily="18" charset="0"/>
                          <a:ea typeface="+mn-ea"/>
                          <a:cs typeface="+mn-cs"/>
                        </a:rPr>
                        <a:t>73.85</a:t>
                      </a:r>
                      <a:endParaRPr kumimoji="0" lang="en-IN" sz="1600" kern="1200" dirty="0">
                        <a:solidFill>
                          <a:schemeClr val="tx1"/>
                        </a:solidFill>
                        <a:latin typeface="Bookman Old Style" pitchFamily="18" charset="0"/>
                        <a:ea typeface="+mn-ea"/>
                        <a:cs typeface="+mn-cs"/>
                      </a:endParaRPr>
                    </a:p>
                  </a:txBody>
                  <a:tcPr/>
                </a:tc>
                <a:tc>
                  <a:txBody>
                    <a:bodyPr/>
                    <a:lstStyle/>
                    <a:p>
                      <a:pPr algn="l"/>
                      <a:r>
                        <a:rPr lang="en-IN" sz="1600" dirty="0" smtClean="0">
                          <a:solidFill>
                            <a:schemeClr val="tx1"/>
                          </a:solidFill>
                          <a:latin typeface="Bookman Old Style" pitchFamily="18" charset="0"/>
                        </a:rPr>
                        <a:t>91.49</a:t>
                      </a:r>
                      <a:endParaRPr lang="en-IN" sz="1600" dirty="0">
                        <a:solidFill>
                          <a:schemeClr val="tx1"/>
                        </a:solidFill>
                        <a:latin typeface="Bookman Old Style" pitchFamily="18" charset="0"/>
                      </a:endParaRPr>
                    </a:p>
                  </a:txBody>
                  <a:tcPr/>
                </a:tc>
                <a:tc>
                  <a:txBody>
                    <a:bodyPr/>
                    <a:lstStyle/>
                    <a:p>
                      <a:pPr algn="l"/>
                      <a:r>
                        <a:rPr lang="en-IN" sz="1600" dirty="0" smtClean="0">
                          <a:solidFill>
                            <a:schemeClr val="tx1"/>
                          </a:solidFill>
                          <a:latin typeface="Bookman Old Style" pitchFamily="18" charset="0"/>
                        </a:rPr>
                        <a:t>83.53 (91.30%)</a:t>
                      </a:r>
                      <a:endParaRPr lang="en-IN" sz="1600" dirty="0">
                        <a:solidFill>
                          <a:schemeClr val="tx1"/>
                        </a:solidFill>
                        <a:latin typeface="Bookman Old Style" pitchFamily="18" charset="0"/>
                      </a:endParaRPr>
                    </a:p>
                    <a:p>
                      <a:pPr algn="l"/>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3"/>
                  </a:ext>
                </a:extLst>
              </a:tr>
              <a:tr h="895607">
                <a:tc>
                  <a:txBody>
                    <a:bodyPr/>
                    <a:lstStyle/>
                    <a:p>
                      <a:pPr marL="0" algn="l" rtl="0" eaLnBrk="1" latinLnBrk="0" hangingPunct="1"/>
                      <a:r>
                        <a:rPr kumimoji="0" lang="en-US" sz="1600" b="1" kern="1200" dirty="0">
                          <a:solidFill>
                            <a:schemeClr val="tx1"/>
                          </a:solidFill>
                          <a:latin typeface="Bookman Old Style" pitchFamily="18" charset="0"/>
                          <a:ea typeface="+mn-ea"/>
                          <a:cs typeface="+mn-cs"/>
                        </a:rPr>
                        <a:t>Total</a:t>
                      </a:r>
                      <a:endParaRPr kumimoji="0" lang="en-IN" sz="1600" b="1" kern="1200" dirty="0">
                        <a:solidFill>
                          <a:schemeClr val="tx1"/>
                        </a:solidFill>
                        <a:latin typeface="Bookman Old Style" pitchFamily="18" charset="0"/>
                        <a:ea typeface="+mn-ea"/>
                        <a:cs typeface="+mn-cs"/>
                      </a:endParaRPr>
                    </a:p>
                  </a:txBody>
                  <a:tcPr/>
                </a:tc>
                <a:tc>
                  <a:txBody>
                    <a:bodyPr/>
                    <a:lstStyle/>
                    <a:p>
                      <a:pPr marL="0" algn="l" rtl="0" eaLnBrk="1" fontAlgn="t" latinLnBrk="0" hangingPunct="1"/>
                      <a:r>
                        <a:rPr kumimoji="0" lang="en-US" sz="1600" b="1" kern="1200" dirty="0">
                          <a:solidFill>
                            <a:schemeClr val="tx1"/>
                          </a:solidFill>
                          <a:latin typeface="Bookman Old Style" pitchFamily="18" charset="0"/>
                          <a:ea typeface="+mn-ea"/>
                          <a:cs typeface="+mn-cs"/>
                        </a:rPr>
                        <a:t>  </a:t>
                      </a:r>
                      <a:r>
                        <a:rPr kumimoji="0" lang="en-US" sz="1600" b="1" kern="1200" dirty="0" smtClean="0">
                          <a:solidFill>
                            <a:schemeClr val="tx1"/>
                          </a:solidFill>
                          <a:latin typeface="Bookman Old Style" pitchFamily="18" charset="0"/>
                          <a:ea typeface="+mn-ea"/>
                          <a:cs typeface="+mn-cs"/>
                        </a:rPr>
                        <a:t>108.12</a:t>
                      </a:r>
                      <a:endParaRPr kumimoji="0" lang="en-US" sz="1600" b="1" kern="1200" dirty="0">
                        <a:solidFill>
                          <a:schemeClr val="tx1"/>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600" b="1" kern="1200" dirty="0">
                          <a:solidFill>
                            <a:schemeClr val="tx1"/>
                          </a:solidFill>
                          <a:latin typeface="Bookman Old Style" pitchFamily="18" charset="0"/>
                          <a:ea typeface="+mn-ea"/>
                          <a:cs typeface="+mn-cs"/>
                        </a:rPr>
                        <a:t>   </a:t>
                      </a:r>
                      <a:r>
                        <a:rPr kumimoji="0" lang="en-US" sz="1600" b="1" kern="1200" dirty="0" smtClean="0">
                          <a:solidFill>
                            <a:schemeClr val="tx1"/>
                          </a:solidFill>
                          <a:latin typeface="Bookman Old Style" pitchFamily="18" charset="0"/>
                          <a:ea typeface="+mn-ea"/>
                          <a:cs typeface="+mn-cs"/>
                        </a:rPr>
                        <a:t>71.93</a:t>
                      </a:r>
                      <a:endParaRPr kumimoji="0" lang="en-US" sz="1600" b="1" kern="1200" dirty="0">
                        <a:solidFill>
                          <a:schemeClr val="tx1"/>
                        </a:solidFill>
                        <a:latin typeface="Bookman Old Style" pitchFamily="18" charset="0"/>
                        <a:ea typeface="+mn-ea"/>
                        <a:cs typeface="+mn-cs"/>
                      </a:endParaRPr>
                    </a:p>
                  </a:txBody>
                  <a:tcPr marL="9525" marR="9525" marT="9525" marB="0"/>
                </a:tc>
                <a:tc>
                  <a:txBody>
                    <a:bodyPr/>
                    <a:lstStyle/>
                    <a:p>
                      <a:pPr marL="0" algn="l" rtl="0" eaLnBrk="1" fontAlgn="t" latinLnBrk="0" hangingPunct="1"/>
                      <a:r>
                        <a:rPr kumimoji="0" lang="en-US" sz="1600" b="1" kern="1200" dirty="0">
                          <a:solidFill>
                            <a:schemeClr val="tx1"/>
                          </a:solidFill>
                          <a:latin typeface="Bookman Old Style" pitchFamily="18" charset="0"/>
                          <a:ea typeface="+mn-ea"/>
                          <a:cs typeface="+mn-cs"/>
                        </a:rPr>
                        <a:t>  </a:t>
                      </a:r>
                      <a:r>
                        <a:rPr kumimoji="0" lang="en-US" sz="1600" b="1" kern="1200" dirty="0" smtClean="0">
                          <a:solidFill>
                            <a:schemeClr val="tx1"/>
                          </a:solidFill>
                          <a:latin typeface="Bookman Old Style" pitchFamily="18" charset="0"/>
                          <a:ea typeface="+mn-ea"/>
                          <a:cs typeface="+mn-cs"/>
                        </a:rPr>
                        <a:t>180.05</a:t>
                      </a:r>
                      <a:endParaRPr kumimoji="0" lang="en-US" sz="1600" b="1" kern="1200" dirty="0">
                        <a:solidFill>
                          <a:schemeClr val="tx1"/>
                        </a:solidFill>
                        <a:latin typeface="Bookman Old Style" pitchFamily="18" charset="0"/>
                        <a:ea typeface="+mn-ea"/>
                        <a:cs typeface="+mn-cs"/>
                      </a:endParaRPr>
                    </a:p>
                  </a:txBody>
                  <a:tcPr marL="9525" marR="9525" marT="9525" marB="0"/>
                </a:tc>
                <a:tc>
                  <a:txBody>
                    <a:bodyPr/>
                    <a:lstStyle/>
                    <a:p>
                      <a:pPr marL="0" algn="l" rtl="0" eaLnBrk="1" latinLnBrk="0" hangingPunct="1"/>
                      <a:r>
                        <a:rPr kumimoji="0" lang="en-IN" sz="1600" b="1" kern="1200" dirty="0" smtClean="0">
                          <a:solidFill>
                            <a:schemeClr val="tx1"/>
                          </a:solidFill>
                          <a:latin typeface="Bookman Old Style" pitchFamily="18" charset="0"/>
                          <a:ea typeface="+mn-ea"/>
                          <a:cs typeface="+mn-cs"/>
                        </a:rPr>
                        <a:t>34.08</a:t>
                      </a:r>
                      <a:endParaRPr kumimoji="0" lang="en-IN" sz="1600" b="1" kern="1200" dirty="0">
                        <a:solidFill>
                          <a:schemeClr val="tx1"/>
                        </a:solidFill>
                        <a:latin typeface="Bookman Old Style" pitchFamily="18" charset="0"/>
                        <a:ea typeface="+mn-ea"/>
                        <a:cs typeface="+mn-cs"/>
                      </a:endParaRPr>
                    </a:p>
                  </a:txBody>
                  <a:tcPr/>
                </a:tc>
                <a:tc>
                  <a:txBody>
                    <a:bodyPr/>
                    <a:lstStyle/>
                    <a:p>
                      <a:pPr marL="0" algn="l" rtl="0" eaLnBrk="1" latinLnBrk="0" hangingPunct="1"/>
                      <a:r>
                        <a:rPr kumimoji="0" lang="en-IN" sz="1600" b="1" kern="1200" dirty="0" smtClean="0">
                          <a:solidFill>
                            <a:schemeClr val="tx1"/>
                          </a:solidFill>
                          <a:latin typeface="Bookman Old Style" pitchFamily="18" charset="0"/>
                          <a:ea typeface="+mn-ea"/>
                          <a:cs typeface="+mn-cs"/>
                        </a:rPr>
                        <a:t>145.98</a:t>
                      </a:r>
                      <a:endParaRPr kumimoji="0" lang="en-IN" sz="1600" b="1" kern="1200" dirty="0">
                        <a:solidFill>
                          <a:schemeClr val="tx1"/>
                        </a:solidFill>
                        <a:latin typeface="Bookman Old Style" pitchFamily="18" charset="0"/>
                        <a:ea typeface="+mn-ea"/>
                        <a:cs typeface="+mn-cs"/>
                      </a:endParaRPr>
                    </a:p>
                  </a:txBody>
                  <a:tcPr/>
                </a:tc>
                <a:tc>
                  <a:txBody>
                    <a:bodyPr/>
                    <a:lstStyle/>
                    <a:p>
                      <a:pPr marL="0" algn="l" rtl="0" eaLnBrk="1" latinLnBrk="0" hangingPunct="1"/>
                      <a:r>
                        <a:rPr kumimoji="0" lang="en-IN" sz="1600" b="1" kern="1200" dirty="0" smtClean="0">
                          <a:solidFill>
                            <a:schemeClr val="tx1"/>
                          </a:solidFill>
                          <a:latin typeface="Bookman Old Style" pitchFamily="18" charset="0"/>
                          <a:ea typeface="+mn-ea"/>
                          <a:cs typeface="+mn-cs"/>
                        </a:rPr>
                        <a:t>180.06</a:t>
                      </a:r>
                      <a:endParaRPr kumimoji="0" lang="en-IN" sz="1600" b="1" kern="1200" dirty="0">
                        <a:solidFill>
                          <a:schemeClr val="tx1"/>
                        </a:solidFill>
                        <a:latin typeface="Bookman Old Style" pitchFamily="18" charset="0"/>
                        <a:ea typeface="+mn-ea"/>
                        <a:cs typeface="+mn-cs"/>
                      </a:endParaRPr>
                    </a:p>
                  </a:txBody>
                  <a:tcPr/>
                </a:tc>
                <a:tc>
                  <a:txBody>
                    <a:bodyPr/>
                    <a:lstStyle/>
                    <a:p>
                      <a:pPr algn="l"/>
                      <a:r>
                        <a:rPr lang="en-IN" sz="1600" b="1" dirty="0" smtClean="0">
                          <a:solidFill>
                            <a:schemeClr val="tx1"/>
                          </a:solidFill>
                          <a:latin typeface="Bookman Old Style" pitchFamily="18" charset="0"/>
                        </a:rPr>
                        <a:t>169.52</a:t>
                      </a:r>
                      <a:r>
                        <a:rPr lang="en-IN" sz="1600" b="1" baseline="0" dirty="0" smtClean="0">
                          <a:solidFill>
                            <a:schemeClr val="tx1"/>
                          </a:solidFill>
                          <a:latin typeface="Bookman Old Style" pitchFamily="18" charset="0"/>
                        </a:rPr>
                        <a:t> </a:t>
                      </a:r>
                      <a:r>
                        <a:rPr lang="en-IN" sz="1600" b="1" dirty="0" smtClean="0">
                          <a:solidFill>
                            <a:schemeClr val="tx1"/>
                          </a:solidFill>
                          <a:latin typeface="Bookman Old Style" pitchFamily="18" charset="0"/>
                        </a:rPr>
                        <a:t>(94.15%)</a:t>
                      </a:r>
                      <a:endParaRPr lang="en-IN" sz="1600" b="1" dirty="0">
                        <a:solidFill>
                          <a:schemeClr val="tx1"/>
                        </a:solidFill>
                        <a:latin typeface="Bookman Old Style" pitchFamily="18" charset="0"/>
                      </a:endParaRPr>
                    </a:p>
                    <a:p>
                      <a:pPr algn="l"/>
                      <a:endParaRPr lang="en-IN" sz="1600" b="1" dirty="0">
                        <a:solidFill>
                          <a:schemeClr val="tx1"/>
                        </a:solidFill>
                        <a:latin typeface="Bookman Old Style" pitchFamily="18" charset="0"/>
                      </a:endParaRPr>
                    </a:p>
                  </a:txBody>
                  <a:tcPr/>
                </a:tc>
                <a:extLst>
                  <a:ext uri="{0D108BD9-81ED-4DB2-BD59-A6C34878D82A}">
                    <a16:rowId xmlns:a16="http://schemas.microsoft.com/office/drawing/2014/main" xmlns="" val="10004"/>
                  </a:ext>
                </a:extLst>
              </a:tr>
            </a:tbl>
          </a:graphicData>
        </a:graphic>
      </p:graphicFrame>
      <p:sp>
        <p:nvSpPr>
          <p:cNvPr id="3" name="Slide Number Placeholder 2"/>
          <p:cNvSpPr>
            <a:spLocks noGrp="1"/>
          </p:cNvSpPr>
          <p:nvPr>
            <p:ph type="sldNum" sz="quarter" idx="15"/>
          </p:nvPr>
        </p:nvSpPr>
        <p:spPr/>
        <p:txBody>
          <a:bodyPr/>
          <a:lstStyle/>
          <a:p>
            <a:fld id="{C8F70981-5056-4AA8-B13A-2ED8841A4BB7}" type="slidenum">
              <a:rPr lang="en-US" smtClean="0"/>
              <a:pPr/>
              <a:t>11</a:t>
            </a:fld>
            <a:endParaRPr lang="en-US" dirty="0"/>
          </a:p>
        </p:txBody>
      </p:sp>
      <p:sp>
        <p:nvSpPr>
          <p:cNvPr id="6" name="TextBox 5"/>
          <p:cNvSpPr txBox="1"/>
          <p:nvPr/>
        </p:nvSpPr>
        <p:spPr>
          <a:xfrm>
            <a:off x="6572264" y="1285860"/>
            <a:ext cx="2000264" cy="369332"/>
          </a:xfrm>
          <a:prstGeom prst="rect">
            <a:avLst/>
          </a:prstGeom>
          <a:noFill/>
        </p:spPr>
        <p:txBody>
          <a:bodyPr wrap="square" rtlCol="0">
            <a:spAutoFit/>
          </a:bodyPr>
          <a:lstStyle/>
          <a:p>
            <a:r>
              <a:rPr lang="en-US" sz="1600" b="1" dirty="0">
                <a:latin typeface="Bookman Old Style" pitchFamily="18" charset="0"/>
              </a:rPr>
              <a:t>        Rs. In Cr</a:t>
            </a:r>
            <a:r>
              <a:rPr lang="en-US" b="1" dirty="0">
                <a:latin typeface="Lucida Bright" pitchFamily="18" charset="0"/>
              </a:rPr>
              <a:t>.</a:t>
            </a:r>
            <a:endParaRPr lang="en-IN" b="1" dirty="0">
              <a:latin typeface="Lucida Bright" pitchFamily="18" charset="0"/>
            </a:endParaRPr>
          </a:p>
        </p:txBody>
      </p:sp>
      <p:sp>
        <p:nvSpPr>
          <p:cNvPr id="7" name="TextBox 6"/>
          <p:cNvSpPr txBox="1"/>
          <p:nvPr/>
        </p:nvSpPr>
        <p:spPr>
          <a:xfrm>
            <a:off x="357158" y="5879068"/>
            <a:ext cx="8429684" cy="369332"/>
          </a:xfrm>
          <a:prstGeom prst="rect">
            <a:avLst/>
          </a:prstGeom>
          <a:noFill/>
        </p:spPr>
        <p:txBody>
          <a:bodyPr wrap="square" rtlCol="0">
            <a:spAutoFit/>
          </a:bodyPr>
          <a:lstStyle/>
          <a:p>
            <a:pPr algn="just"/>
            <a:r>
              <a:rPr lang="en-US" dirty="0">
                <a:latin typeface="Lucida Bright" pitchFamily="18" charset="0"/>
              </a:rPr>
              <a:t>*.</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33688" cy="1905000"/>
          </a:xfrm>
        </p:spPr>
        <p:txBody>
          <a:bodyPr>
            <a:normAutofit fontScale="90000"/>
          </a:bodyPr>
          <a:lstStyle/>
          <a:p>
            <a:pPr algn="ct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2200" b="1" u="sng" dirty="0" smtClean="0">
                <a:solidFill>
                  <a:schemeClr val="accent4">
                    <a:lumMod val="60000"/>
                    <a:lumOff val="40000"/>
                  </a:schemeClr>
                </a:solidFill>
                <a:latin typeface="Bookman Old Style" pitchFamily="18" charset="0"/>
                <a:cs typeface="Times New Roman" pitchFamily="18" charset="0"/>
              </a:rPr>
              <a:t/>
            </a:r>
            <a:br>
              <a:rPr lang="en-IN" sz="2200" b="1" u="sng" dirty="0" smtClean="0">
                <a:solidFill>
                  <a:schemeClr val="accent4">
                    <a:lumMod val="60000"/>
                    <a:lumOff val="40000"/>
                  </a:schemeClr>
                </a:solidFill>
                <a:latin typeface="Bookman Old Style" pitchFamily="18" charset="0"/>
                <a:cs typeface="Times New Roman" pitchFamily="18" charset="0"/>
              </a:rPr>
            </a:br>
            <a:r>
              <a:rPr lang="en-IN" sz="3100" b="1" u="sng" dirty="0" smtClean="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Budget </a:t>
            </a:r>
            <a:r>
              <a:rPr lang="en-IN" sz="3100" b="1" u="sng"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Allocation &amp; Expenditure on Cost of Foodgrains </a:t>
            </a:r>
            <a:r>
              <a:rPr lang="en-IN" sz="3100" b="1" u="sng" dirty="0" err="1">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upto</a:t>
            </a:r>
            <a:r>
              <a:rPr lang="en-IN" sz="3100" b="1" u="sng"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    31-03-2020</a:t>
            </a:r>
            <a:r>
              <a:rPr lang="en-IN" sz="3100" dirty="0">
                <a:effectLst>
                  <a:outerShdw blurRad="38100" dist="38100" dir="2700000" algn="tl">
                    <a:srgbClr val="000000">
                      <a:alpha val="43137"/>
                    </a:srgbClr>
                  </a:outerShdw>
                </a:effectLst>
                <a:latin typeface="Lucida Bright" pitchFamily="18" charset="0"/>
              </a:rPr>
              <a:t/>
            </a:r>
            <a:br>
              <a:rPr lang="en-IN" sz="3100" dirty="0">
                <a:effectLst>
                  <a:outerShdw blurRad="38100" dist="38100" dir="2700000" algn="tl">
                    <a:srgbClr val="000000">
                      <a:alpha val="43137"/>
                    </a:srgbClr>
                  </a:outerShdw>
                </a:effectLst>
                <a:latin typeface="Lucida Bright" pitchFamily="18" charset="0"/>
              </a:rPr>
            </a:br>
            <a:endParaRPr lang="en-IN" sz="3100" dirty="0">
              <a:effectLst>
                <a:outerShdw blurRad="38100" dist="38100" dir="2700000" algn="tl">
                  <a:srgbClr val="000000">
                    <a:alpha val="43137"/>
                  </a:srgbClr>
                </a:outerShdw>
              </a:effectLst>
              <a:latin typeface="Lucida Bright" pitchFamily="18" charset="0"/>
            </a:endParaRPr>
          </a:p>
        </p:txBody>
      </p:sp>
      <p:sp>
        <p:nvSpPr>
          <p:cNvPr id="4" name="Slide Number Placeholder 3"/>
          <p:cNvSpPr>
            <a:spLocks noGrp="1"/>
          </p:cNvSpPr>
          <p:nvPr>
            <p:ph type="sldNum" sz="quarter" idx="11"/>
          </p:nvPr>
        </p:nvSpPr>
        <p:spPr/>
        <p:txBody>
          <a:bodyPr/>
          <a:lstStyle/>
          <a:p>
            <a:pPr>
              <a:defRPr/>
            </a:pPr>
            <a:fld id="{C212BD38-98A5-4806-A9FC-8EE783D433BD}" type="slidenum">
              <a:rPr lang="en-US" smtClean="0"/>
              <a:pPr>
                <a:defRPr/>
              </a:pPr>
              <a:t>12</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1143006150"/>
              </p:ext>
            </p:extLst>
          </p:nvPr>
        </p:nvGraphicFramePr>
        <p:xfrm>
          <a:off x="0" y="2514600"/>
          <a:ext cx="8772554" cy="3108962"/>
        </p:xfrm>
        <a:graphic>
          <a:graphicData uri="http://schemas.openxmlformats.org/drawingml/2006/table">
            <a:tbl>
              <a:tblPr firstRow="1" bandRow="1">
                <a:tableStyleId>{5C22544A-7EE6-4342-B048-85BDC9FD1C3A}</a:tableStyleId>
              </a:tblPr>
              <a:tblGrid>
                <a:gridCol w="1194959">
                  <a:extLst>
                    <a:ext uri="{9D8B030D-6E8A-4147-A177-3AD203B41FA5}">
                      <a16:colId xmlns:a16="http://schemas.microsoft.com/office/drawing/2014/main" xmlns="" val="20000"/>
                    </a:ext>
                  </a:extLst>
                </a:gridCol>
                <a:gridCol w="1954165">
                  <a:extLst>
                    <a:ext uri="{9D8B030D-6E8A-4147-A177-3AD203B41FA5}">
                      <a16:colId xmlns:a16="http://schemas.microsoft.com/office/drawing/2014/main" xmlns="" val="20001"/>
                    </a:ext>
                  </a:extLst>
                </a:gridCol>
                <a:gridCol w="1574560">
                  <a:extLst>
                    <a:ext uri="{9D8B030D-6E8A-4147-A177-3AD203B41FA5}">
                      <a16:colId xmlns:a16="http://schemas.microsoft.com/office/drawing/2014/main" xmlns="" val="20002"/>
                    </a:ext>
                  </a:extLst>
                </a:gridCol>
                <a:gridCol w="1251224">
                  <a:extLst>
                    <a:ext uri="{9D8B030D-6E8A-4147-A177-3AD203B41FA5}">
                      <a16:colId xmlns:a16="http://schemas.microsoft.com/office/drawing/2014/main" xmlns="" val="20003"/>
                    </a:ext>
                  </a:extLst>
                </a:gridCol>
                <a:gridCol w="1194988">
                  <a:extLst>
                    <a:ext uri="{9D8B030D-6E8A-4147-A177-3AD203B41FA5}">
                      <a16:colId xmlns:a16="http://schemas.microsoft.com/office/drawing/2014/main" xmlns="" val="20004"/>
                    </a:ext>
                  </a:extLst>
                </a:gridCol>
                <a:gridCol w="1602658">
                  <a:extLst>
                    <a:ext uri="{9D8B030D-6E8A-4147-A177-3AD203B41FA5}">
                      <a16:colId xmlns:a16="http://schemas.microsoft.com/office/drawing/2014/main" xmlns="" val="20005"/>
                    </a:ext>
                  </a:extLst>
                </a:gridCol>
              </a:tblGrid>
              <a:tr h="1421905">
                <a:tc>
                  <a:txBody>
                    <a:bodyPr/>
                    <a:lstStyle/>
                    <a:p>
                      <a:pPr algn="ctr"/>
                      <a:r>
                        <a:rPr kumimoji="0" lang="en-US" sz="1600" b="1" kern="1200" dirty="0">
                          <a:solidFill>
                            <a:schemeClr val="tx1"/>
                          </a:solidFill>
                          <a:latin typeface="Bookman Old Style" pitchFamily="18" charset="0"/>
                          <a:ea typeface="+mn-ea"/>
                          <a:cs typeface="+mn-cs"/>
                        </a:rPr>
                        <a:t>Class Category</a:t>
                      </a:r>
                      <a:endParaRPr kumimoji="0" lang="en-IN" sz="16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600" b="1" kern="1200" dirty="0">
                          <a:solidFill>
                            <a:schemeClr val="tx1"/>
                          </a:solidFill>
                          <a:latin typeface="Bookman Old Style" pitchFamily="18" charset="0"/>
                          <a:ea typeface="+mn-ea"/>
                          <a:cs typeface="+mn-cs"/>
                        </a:rPr>
                        <a:t>Approved Budget            (100% Centrally sponsored)</a:t>
                      </a:r>
                      <a:endParaRPr kumimoji="0" lang="en-IN" sz="16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600" b="1" kern="1200" dirty="0">
                          <a:solidFill>
                            <a:schemeClr val="tx1"/>
                          </a:solidFill>
                          <a:latin typeface="Bookman Old Style" pitchFamily="18" charset="0"/>
                          <a:ea typeface="+mn-ea"/>
                          <a:cs typeface="+mn-cs"/>
                        </a:rPr>
                        <a:t>Unspent Balance of last year (CS)</a:t>
                      </a:r>
                      <a:endParaRPr kumimoji="0" lang="en-IN" sz="16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600" dirty="0">
                          <a:solidFill>
                            <a:schemeClr val="tx1"/>
                          </a:solidFill>
                          <a:latin typeface="Bookman Old Style" pitchFamily="18" charset="0"/>
                        </a:rPr>
                        <a:t>Released Amount (CS)</a:t>
                      </a:r>
                      <a:endParaRPr lang="en-IN" sz="16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lang="en-US" sz="1600" dirty="0">
                          <a:solidFill>
                            <a:schemeClr val="tx1"/>
                          </a:solidFill>
                          <a:latin typeface="Bookman Old Style" pitchFamily="18" charset="0"/>
                        </a:rPr>
                        <a:t>Total (CS)</a:t>
                      </a:r>
                      <a:endParaRPr lang="en-IN" sz="16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lang="en-US" sz="1600" dirty="0">
                          <a:solidFill>
                            <a:schemeClr val="tx1"/>
                          </a:solidFill>
                          <a:latin typeface="Bookman Old Style" pitchFamily="18" charset="0"/>
                        </a:rPr>
                        <a:t>Expenditure</a:t>
                      </a:r>
                      <a:endParaRPr lang="en-IN" sz="1600" dirty="0">
                        <a:solidFill>
                          <a:schemeClr val="tx1"/>
                        </a:solidFill>
                        <a:latin typeface="Bookman Old Style" pitchFamily="18" charset="0"/>
                      </a:endParaRPr>
                    </a:p>
                  </a:txBody>
                  <a:tcPr>
                    <a:solidFill>
                      <a:schemeClr val="accent2">
                        <a:lumMod val="60000"/>
                        <a:lumOff val="40000"/>
                      </a:schemeClr>
                    </a:solidFill>
                  </a:tcPr>
                </a:tc>
                <a:extLst>
                  <a:ext uri="{0D108BD9-81ED-4DB2-BD59-A6C34878D82A}">
                    <a16:rowId xmlns:a16="http://schemas.microsoft.com/office/drawing/2014/main" xmlns="" val="10000"/>
                  </a:ext>
                </a:extLst>
              </a:tr>
              <a:tr h="462921">
                <a:tc>
                  <a:txBody>
                    <a:bodyPr/>
                    <a:lstStyle/>
                    <a:p>
                      <a:pPr algn="l"/>
                      <a:r>
                        <a:rPr lang="en-US" sz="1600" dirty="0">
                          <a:solidFill>
                            <a:schemeClr val="tx1"/>
                          </a:solidFill>
                          <a:latin typeface="Bookman Old Style" pitchFamily="18" charset="0"/>
                        </a:rPr>
                        <a:t>Primary</a:t>
                      </a:r>
                      <a:endParaRPr lang="en-IN" sz="1600" dirty="0">
                        <a:solidFill>
                          <a:schemeClr val="tx1"/>
                        </a:solidFill>
                        <a:latin typeface="Bookman Old Style" pitchFamily="18" charset="0"/>
                      </a:endParaRPr>
                    </a:p>
                  </a:txBody>
                  <a:tcPr/>
                </a:tc>
                <a:tc>
                  <a:txBody>
                    <a:bodyPr/>
                    <a:lstStyle/>
                    <a:p>
                      <a:pPr algn="l"/>
                      <a:r>
                        <a:rPr lang="en-IN" sz="1600" dirty="0" smtClean="0">
                          <a:solidFill>
                            <a:schemeClr val="tx1"/>
                          </a:solidFill>
                          <a:latin typeface="Bookman Old Style" pitchFamily="18" charset="0"/>
                        </a:rPr>
                        <a:t>5.12</a:t>
                      </a:r>
                      <a:endParaRPr lang="en-IN" sz="1600" dirty="0">
                        <a:solidFill>
                          <a:schemeClr val="tx1"/>
                        </a:solidFill>
                        <a:latin typeface="Bookman Old Style" pitchFamily="18" charset="0"/>
                      </a:endParaRPr>
                    </a:p>
                  </a:txBody>
                  <a:tcPr/>
                </a:tc>
                <a:tc>
                  <a:txBody>
                    <a:bodyPr/>
                    <a:lstStyle/>
                    <a:p>
                      <a:pPr algn="l"/>
                      <a:r>
                        <a:rPr kumimoji="0" lang="en-IN" sz="1600" kern="1200" dirty="0" smtClean="0">
                          <a:solidFill>
                            <a:schemeClr val="tx1"/>
                          </a:solidFill>
                          <a:latin typeface="Bookman Old Style" pitchFamily="18" charset="0"/>
                          <a:ea typeface="+mn-ea"/>
                          <a:cs typeface="+mn-cs"/>
                        </a:rPr>
                        <a:t>2.33</a:t>
                      </a:r>
                      <a:endParaRPr kumimoji="0" lang="en-IN" sz="1600" kern="1200" dirty="0">
                        <a:solidFill>
                          <a:schemeClr val="tx1"/>
                        </a:solidFill>
                        <a:latin typeface="Bookman Old Style" pitchFamily="18" charset="0"/>
                        <a:ea typeface="+mn-ea"/>
                        <a:cs typeface="+mn-cs"/>
                      </a:endParaRPr>
                    </a:p>
                  </a:txBody>
                  <a:tcPr/>
                </a:tc>
                <a:tc>
                  <a:txBody>
                    <a:bodyPr/>
                    <a:lstStyle/>
                    <a:p>
                      <a:pPr algn="l"/>
                      <a:r>
                        <a:rPr lang="en-IN" sz="1600" dirty="0" smtClean="0">
                          <a:solidFill>
                            <a:schemeClr val="tx1"/>
                          </a:solidFill>
                          <a:latin typeface="Bookman Old Style" pitchFamily="18" charset="0"/>
                        </a:rPr>
                        <a:t>2.59</a:t>
                      </a:r>
                      <a:endParaRPr lang="en-IN" sz="1600" dirty="0">
                        <a:solidFill>
                          <a:schemeClr val="tx1"/>
                        </a:solidFill>
                        <a:latin typeface="Bookman Old Style" pitchFamily="18" charset="0"/>
                      </a:endParaRPr>
                    </a:p>
                  </a:txBody>
                  <a:tcPr/>
                </a:tc>
                <a:tc>
                  <a:txBody>
                    <a:bodyPr/>
                    <a:lstStyle/>
                    <a:p>
                      <a:pPr algn="l"/>
                      <a:r>
                        <a:rPr lang="en-IN" sz="1600" dirty="0" smtClean="0">
                          <a:solidFill>
                            <a:schemeClr val="tx1"/>
                          </a:solidFill>
                          <a:latin typeface="Bookman Old Style" pitchFamily="18" charset="0"/>
                        </a:rPr>
                        <a:t>4.92</a:t>
                      </a:r>
                      <a:endParaRPr lang="en-IN" sz="1600" dirty="0">
                        <a:solidFill>
                          <a:schemeClr val="tx1"/>
                        </a:solidFill>
                        <a:latin typeface="Bookman Old Style" pitchFamily="18" charset="0"/>
                      </a:endParaRPr>
                    </a:p>
                  </a:txBody>
                  <a:tcPr/>
                </a:tc>
                <a:tc>
                  <a:txBody>
                    <a:bodyPr/>
                    <a:lstStyle/>
                    <a:p>
                      <a:pPr algn="l"/>
                      <a:r>
                        <a:rPr lang="en-US" sz="1600" dirty="0" smtClean="0">
                          <a:solidFill>
                            <a:schemeClr val="tx1"/>
                          </a:solidFill>
                          <a:latin typeface="Bookman Old Style" pitchFamily="18" charset="0"/>
                        </a:rPr>
                        <a:t>4.50(91.46%)</a:t>
                      </a:r>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1"/>
                  </a:ext>
                </a:extLst>
              </a:tr>
              <a:tr h="432048">
                <a:tc>
                  <a:txBody>
                    <a:bodyPr/>
                    <a:lstStyle/>
                    <a:p>
                      <a:pPr algn="l"/>
                      <a:r>
                        <a:rPr lang="en-US" sz="1600" dirty="0" err="1">
                          <a:solidFill>
                            <a:schemeClr val="tx1"/>
                          </a:solidFill>
                          <a:latin typeface="Bookman Old Style" pitchFamily="18" charset="0"/>
                        </a:rPr>
                        <a:t>U.Pry</a:t>
                      </a:r>
                      <a:endParaRPr lang="en-IN" sz="1600" dirty="0">
                        <a:solidFill>
                          <a:schemeClr val="tx1"/>
                        </a:solidFill>
                        <a:latin typeface="Bookman Old Style" pitchFamily="18" charset="0"/>
                      </a:endParaRPr>
                    </a:p>
                  </a:txBody>
                  <a:tcPr/>
                </a:tc>
                <a:tc>
                  <a:txBody>
                    <a:bodyPr/>
                    <a:lstStyle/>
                    <a:p>
                      <a:pPr algn="l"/>
                      <a:r>
                        <a:rPr lang="en-IN" sz="1600" dirty="0">
                          <a:solidFill>
                            <a:schemeClr val="tx1"/>
                          </a:solidFill>
                          <a:latin typeface="Bookman Old Style" pitchFamily="18" charset="0"/>
                        </a:rPr>
                        <a:t>5.10</a:t>
                      </a:r>
                    </a:p>
                  </a:txBody>
                  <a:tcPr/>
                </a:tc>
                <a:tc>
                  <a:txBody>
                    <a:bodyPr/>
                    <a:lstStyle/>
                    <a:p>
                      <a:pPr algn="l"/>
                      <a:r>
                        <a:rPr kumimoji="0" lang="en-IN" sz="1600" kern="1200" dirty="0" smtClean="0">
                          <a:solidFill>
                            <a:schemeClr val="tx1"/>
                          </a:solidFill>
                          <a:latin typeface="Bookman Old Style" pitchFamily="18" charset="0"/>
                          <a:ea typeface="+mn-ea"/>
                          <a:cs typeface="+mn-cs"/>
                        </a:rPr>
                        <a:t>2.30</a:t>
                      </a:r>
                      <a:endParaRPr kumimoji="0" lang="en-IN" sz="1600" kern="1200" dirty="0">
                        <a:solidFill>
                          <a:schemeClr val="tx1"/>
                        </a:solidFill>
                        <a:latin typeface="Bookman Old Style" pitchFamily="18" charset="0"/>
                        <a:ea typeface="+mn-ea"/>
                        <a:cs typeface="+mn-cs"/>
                      </a:endParaRPr>
                    </a:p>
                  </a:txBody>
                  <a:tcPr/>
                </a:tc>
                <a:tc>
                  <a:txBody>
                    <a:bodyPr/>
                    <a:lstStyle/>
                    <a:p>
                      <a:pPr algn="l"/>
                      <a:r>
                        <a:rPr lang="en-IN" sz="1600" dirty="0" smtClean="0">
                          <a:solidFill>
                            <a:schemeClr val="tx1"/>
                          </a:solidFill>
                          <a:latin typeface="Bookman Old Style" pitchFamily="18" charset="0"/>
                        </a:rPr>
                        <a:t>2.56</a:t>
                      </a:r>
                      <a:endParaRPr lang="en-IN" sz="1600" dirty="0">
                        <a:solidFill>
                          <a:schemeClr val="tx1"/>
                        </a:solidFill>
                        <a:latin typeface="Bookman Old Style" pitchFamily="18" charset="0"/>
                      </a:endParaRPr>
                    </a:p>
                  </a:txBody>
                  <a:tcPr/>
                </a:tc>
                <a:tc>
                  <a:txBody>
                    <a:bodyPr/>
                    <a:lstStyle/>
                    <a:p>
                      <a:pPr algn="l"/>
                      <a:r>
                        <a:rPr lang="en-IN" sz="1600" dirty="0" smtClean="0">
                          <a:solidFill>
                            <a:schemeClr val="tx1"/>
                          </a:solidFill>
                          <a:latin typeface="Bookman Old Style" pitchFamily="18" charset="0"/>
                        </a:rPr>
                        <a:t>4.86</a:t>
                      </a:r>
                      <a:endParaRPr lang="en-IN" sz="1600" dirty="0">
                        <a:solidFill>
                          <a:schemeClr val="tx1"/>
                        </a:solidFill>
                        <a:latin typeface="Bookman Old Style" pitchFamily="18" charset="0"/>
                      </a:endParaRPr>
                    </a:p>
                  </a:txBody>
                  <a:tcPr/>
                </a:tc>
                <a:tc>
                  <a:txBody>
                    <a:bodyPr/>
                    <a:lstStyle/>
                    <a:p>
                      <a:pPr algn="l"/>
                      <a:r>
                        <a:rPr lang="en-US" sz="1600" dirty="0">
                          <a:solidFill>
                            <a:schemeClr val="tx1"/>
                          </a:solidFill>
                          <a:latin typeface="Bookman Old Style" pitchFamily="18" charset="0"/>
                        </a:rPr>
                        <a:t> </a:t>
                      </a:r>
                      <a:r>
                        <a:rPr lang="en-US" sz="1600" dirty="0" smtClean="0">
                          <a:solidFill>
                            <a:schemeClr val="tx1"/>
                          </a:solidFill>
                          <a:latin typeface="Bookman Old Style" pitchFamily="18" charset="0"/>
                        </a:rPr>
                        <a:t>4.43(91.15%)</a:t>
                      </a:r>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2"/>
                  </a:ext>
                </a:extLst>
              </a:tr>
              <a:tr h="432048">
                <a:tc>
                  <a:txBody>
                    <a:bodyPr/>
                    <a:lstStyle/>
                    <a:p>
                      <a:pPr algn="l"/>
                      <a:r>
                        <a:rPr lang="en-US" sz="1600" dirty="0">
                          <a:solidFill>
                            <a:schemeClr val="tx1"/>
                          </a:solidFill>
                          <a:latin typeface="Bookman Old Style" pitchFamily="18" charset="0"/>
                        </a:rPr>
                        <a:t>NCLP</a:t>
                      </a:r>
                      <a:endParaRPr lang="en-IN" sz="1600" dirty="0">
                        <a:solidFill>
                          <a:schemeClr val="tx1"/>
                        </a:solidFill>
                        <a:latin typeface="Bookman Old Style" pitchFamily="18" charset="0"/>
                      </a:endParaRPr>
                    </a:p>
                  </a:txBody>
                  <a:tcPr/>
                </a:tc>
                <a:tc>
                  <a:txBody>
                    <a:bodyPr/>
                    <a:lstStyle/>
                    <a:p>
                      <a:pPr algn="l"/>
                      <a:r>
                        <a:rPr lang="en-IN" sz="1600" dirty="0">
                          <a:solidFill>
                            <a:schemeClr val="tx1"/>
                          </a:solidFill>
                          <a:latin typeface="Bookman Old Style" pitchFamily="18" charset="0"/>
                        </a:rPr>
                        <a:t>0.03</a:t>
                      </a:r>
                    </a:p>
                  </a:txBody>
                  <a:tcPr/>
                </a:tc>
                <a:tc>
                  <a:txBody>
                    <a:bodyPr/>
                    <a:lstStyle/>
                    <a:p>
                      <a:pPr algn="l"/>
                      <a:r>
                        <a:rPr kumimoji="0" lang="en-IN" sz="1600" kern="1200" dirty="0">
                          <a:solidFill>
                            <a:schemeClr val="tx1"/>
                          </a:solidFill>
                          <a:latin typeface="Bookman Old Style" pitchFamily="18" charset="0"/>
                          <a:ea typeface="+mn-ea"/>
                          <a:cs typeface="+mn-cs"/>
                        </a:rPr>
                        <a:t>0.00</a:t>
                      </a:r>
                    </a:p>
                  </a:txBody>
                  <a:tcPr/>
                </a:tc>
                <a:tc>
                  <a:txBody>
                    <a:bodyPr/>
                    <a:lstStyle/>
                    <a:p>
                      <a:pPr algn="l"/>
                      <a:r>
                        <a:rPr lang="en-IN" sz="1600" dirty="0">
                          <a:solidFill>
                            <a:schemeClr val="tx1"/>
                          </a:solidFill>
                          <a:latin typeface="Bookman Old Style" pitchFamily="18" charset="0"/>
                        </a:rPr>
                        <a:t>0.02</a:t>
                      </a:r>
                    </a:p>
                  </a:txBody>
                  <a:tcPr/>
                </a:tc>
                <a:tc>
                  <a:txBody>
                    <a:bodyPr/>
                    <a:lstStyle/>
                    <a:p>
                      <a:pPr algn="l"/>
                      <a:r>
                        <a:rPr lang="en-IN" sz="1600" dirty="0">
                          <a:solidFill>
                            <a:schemeClr val="tx1"/>
                          </a:solidFill>
                          <a:latin typeface="Bookman Old Style" pitchFamily="18" charset="0"/>
                        </a:rPr>
                        <a:t>0.02</a:t>
                      </a:r>
                    </a:p>
                  </a:txBody>
                  <a:tcPr/>
                </a:tc>
                <a:tc>
                  <a:txBody>
                    <a:bodyPr/>
                    <a:lstStyle/>
                    <a:p>
                      <a:pPr algn="l"/>
                      <a:r>
                        <a:rPr lang="en-US" sz="1600" dirty="0">
                          <a:solidFill>
                            <a:schemeClr val="tx1"/>
                          </a:solidFill>
                          <a:latin typeface="Bookman Old Style" pitchFamily="18" charset="0"/>
                        </a:rPr>
                        <a:t>0.02 (100%)</a:t>
                      </a:r>
                      <a:endParaRPr lang="en-IN" sz="1600" dirty="0">
                        <a:solidFill>
                          <a:schemeClr val="tx1"/>
                        </a:solidFill>
                        <a:latin typeface="Bookman Old Style" pitchFamily="18" charset="0"/>
                      </a:endParaRPr>
                    </a:p>
                  </a:txBody>
                  <a:tcPr/>
                </a:tc>
                <a:extLst>
                  <a:ext uri="{0D108BD9-81ED-4DB2-BD59-A6C34878D82A}">
                    <a16:rowId xmlns:a16="http://schemas.microsoft.com/office/drawing/2014/main" xmlns="" val="10003"/>
                  </a:ext>
                </a:extLst>
              </a:tr>
              <a:tr h="360040">
                <a:tc>
                  <a:txBody>
                    <a:bodyPr/>
                    <a:lstStyle/>
                    <a:p>
                      <a:pPr algn="l"/>
                      <a:r>
                        <a:rPr lang="en-US" sz="1600" b="1" dirty="0">
                          <a:solidFill>
                            <a:schemeClr val="tx1"/>
                          </a:solidFill>
                          <a:latin typeface="Bookman Old Style" pitchFamily="18" charset="0"/>
                        </a:rPr>
                        <a:t>Total</a:t>
                      </a:r>
                      <a:endParaRPr lang="en-IN" sz="1600" b="1" dirty="0">
                        <a:solidFill>
                          <a:schemeClr val="tx1"/>
                        </a:solidFill>
                        <a:latin typeface="Bookman Old Style" pitchFamily="18" charset="0"/>
                      </a:endParaRPr>
                    </a:p>
                  </a:txBody>
                  <a:tcPr/>
                </a:tc>
                <a:tc>
                  <a:txBody>
                    <a:bodyPr/>
                    <a:lstStyle/>
                    <a:p>
                      <a:pPr algn="l"/>
                      <a:r>
                        <a:rPr lang="en-IN" sz="1600" b="1" dirty="0" smtClean="0">
                          <a:solidFill>
                            <a:schemeClr val="tx1"/>
                          </a:solidFill>
                          <a:latin typeface="Bookman Old Style" pitchFamily="18" charset="0"/>
                        </a:rPr>
                        <a:t>10.25</a:t>
                      </a:r>
                      <a:endParaRPr lang="en-IN" sz="1600" b="1" dirty="0">
                        <a:solidFill>
                          <a:schemeClr val="tx1"/>
                        </a:solidFill>
                        <a:latin typeface="Bookman Old Style" pitchFamily="18" charset="0"/>
                      </a:endParaRPr>
                    </a:p>
                  </a:txBody>
                  <a:tcPr/>
                </a:tc>
                <a:tc>
                  <a:txBody>
                    <a:bodyPr/>
                    <a:lstStyle/>
                    <a:p>
                      <a:pPr algn="l"/>
                      <a:r>
                        <a:rPr kumimoji="0" lang="en-IN" sz="1600" b="1" kern="1200" dirty="0" smtClean="0">
                          <a:solidFill>
                            <a:schemeClr val="tx1"/>
                          </a:solidFill>
                          <a:latin typeface="Bookman Old Style" pitchFamily="18" charset="0"/>
                          <a:ea typeface="+mn-ea"/>
                          <a:cs typeface="+mn-cs"/>
                        </a:rPr>
                        <a:t>4.63</a:t>
                      </a:r>
                      <a:endParaRPr kumimoji="0" lang="en-IN" sz="1600" b="1" kern="1200" dirty="0">
                        <a:solidFill>
                          <a:schemeClr val="tx1"/>
                        </a:solidFill>
                        <a:latin typeface="Bookman Old Style" pitchFamily="18" charset="0"/>
                        <a:ea typeface="+mn-ea"/>
                        <a:cs typeface="+mn-cs"/>
                      </a:endParaRPr>
                    </a:p>
                  </a:txBody>
                  <a:tcPr/>
                </a:tc>
                <a:tc>
                  <a:txBody>
                    <a:bodyPr/>
                    <a:lstStyle/>
                    <a:p>
                      <a:pPr algn="l"/>
                      <a:r>
                        <a:rPr lang="en-IN" sz="1600" b="1" dirty="0" smtClean="0">
                          <a:solidFill>
                            <a:schemeClr val="tx1"/>
                          </a:solidFill>
                          <a:latin typeface="Bookman Old Style" pitchFamily="18" charset="0"/>
                        </a:rPr>
                        <a:t>5.17</a:t>
                      </a:r>
                      <a:endParaRPr lang="en-IN" sz="1600" b="1" dirty="0">
                        <a:solidFill>
                          <a:schemeClr val="tx1"/>
                        </a:solidFill>
                        <a:latin typeface="Bookman Old Style" pitchFamily="18" charset="0"/>
                      </a:endParaRPr>
                    </a:p>
                  </a:txBody>
                  <a:tcPr/>
                </a:tc>
                <a:tc>
                  <a:txBody>
                    <a:bodyPr/>
                    <a:lstStyle/>
                    <a:p>
                      <a:pPr algn="l"/>
                      <a:r>
                        <a:rPr lang="en-IN" sz="1600" b="1" dirty="0">
                          <a:solidFill>
                            <a:schemeClr val="tx1"/>
                          </a:solidFill>
                          <a:latin typeface="Bookman Old Style" pitchFamily="18" charset="0"/>
                        </a:rPr>
                        <a:t>9.80</a:t>
                      </a:r>
                    </a:p>
                  </a:txBody>
                  <a:tcPr/>
                </a:tc>
                <a:tc>
                  <a:txBody>
                    <a:bodyPr/>
                    <a:lstStyle/>
                    <a:p>
                      <a:pPr algn="l"/>
                      <a:r>
                        <a:rPr lang="en-US" sz="1600" b="1" dirty="0" smtClean="0">
                          <a:solidFill>
                            <a:schemeClr val="tx1"/>
                          </a:solidFill>
                          <a:latin typeface="Bookman Old Style" pitchFamily="18" charset="0"/>
                        </a:rPr>
                        <a:t>8.95(91.33%)</a:t>
                      </a:r>
                      <a:endParaRPr lang="en-IN" sz="1600" b="1" dirty="0">
                        <a:solidFill>
                          <a:schemeClr val="tx1"/>
                        </a:solidFill>
                        <a:latin typeface="Bookman Old Style" pitchFamily="18" charset="0"/>
                      </a:endParaRPr>
                    </a:p>
                  </a:txBody>
                  <a:tcPr/>
                </a:tc>
                <a:extLst>
                  <a:ext uri="{0D108BD9-81ED-4DB2-BD59-A6C34878D82A}">
                    <a16:rowId xmlns:a16="http://schemas.microsoft.com/office/drawing/2014/main" xmlns="" val="10004"/>
                  </a:ext>
                </a:extLst>
              </a:tr>
            </a:tbl>
          </a:graphicData>
        </a:graphic>
      </p:graphicFrame>
      <p:sp>
        <p:nvSpPr>
          <p:cNvPr id="7" name="Rectangle 6"/>
          <p:cNvSpPr/>
          <p:nvPr/>
        </p:nvSpPr>
        <p:spPr>
          <a:xfrm>
            <a:off x="6781800" y="1143000"/>
            <a:ext cx="2133599" cy="923330"/>
          </a:xfrm>
          <a:prstGeom prst="rect">
            <a:avLst/>
          </a:prstGeom>
        </p:spPr>
        <p:txBody>
          <a:bodyPr wrap="square">
            <a:spAutoFit/>
          </a:bodyPr>
          <a:lstStyle/>
          <a:p>
            <a:r>
              <a:rPr lang="en-US" b="1" dirty="0">
                <a:latin typeface="Bookman Old Style" pitchFamily="18" charset="0"/>
              </a:rPr>
              <a:t>       </a:t>
            </a:r>
            <a:endParaRPr lang="en-US" b="1" dirty="0" smtClean="0">
              <a:latin typeface="Bookman Old Style" pitchFamily="18" charset="0"/>
            </a:endParaRPr>
          </a:p>
          <a:p>
            <a:endParaRPr lang="en-US" b="1" dirty="0" smtClean="0">
              <a:solidFill>
                <a:schemeClr val="accent4">
                  <a:lumMod val="75000"/>
                </a:schemeClr>
              </a:solidFill>
              <a:latin typeface="Bookman Old Style" pitchFamily="18" charset="0"/>
            </a:endParaRPr>
          </a:p>
          <a:p>
            <a:r>
              <a:rPr lang="en-US" b="1" dirty="0" smtClean="0">
                <a:latin typeface="Bookman Old Style" pitchFamily="18" charset="0"/>
              </a:rPr>
              <a:t>(</a:t>
            </a:r>
            <a:r>
              <a:rPr lang="en-US" b="1" dirty="0">
                <a:latin typeface="Bookman Old Style" pitchFamily="18" charset="0"/>
              </a:rPr>
              <a:t>Rs. In Cr.)</a:t>
            </a:r>
            <a:endParaRPr lang="en-IN" b="1" dirty="0">
              <a:latin typeface="Bookman Old Style" pitchFamily="18" charset="0"/>
            </a:endParaRPr>
          </a:p>
        </p:txBody>
      </p:sp>
      <p:sp>
        <p:nvSpPr>
          <p:cNvPr id="8" name="Title 1"/>
          <p:cNvSpPr txBox="1">
            <a:spLocks/>
          </p:cNvSpPr>
          <p:nvPr/>
        </p:nvSpPr>
        <p:spPr>
          <a:xfrm>
            <a:off x="210312" y="4509120"/>
            <a:ext cx="5801848" cy="504056"/>
          </a:xfrm>
          <a:prstGeom prst="rect">
            <a:avLst/>
          </a:prstGeom>
        </p:spPr>
        <p:txBody>
          <a:bodyPr vert="horz" rtlCol="0" anchor="ctr">
            <a:normAutofit fontScale="75000" lnSpcReduction="20000"/>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Lucida Bright" pitchFamily="18" charset="0"/>
              <a:ea typeface="+mj-ea"/>
              <a:cs typeface="+mj-cs"/>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14290"/>
            <a:ext cx="8305800" cy="1071570"/>
          </a:xfrm>
        </p:spPr>
        <p:txBody>
          <a:bodyPr>
            <a:normAutofit/>
          </a:bodyPr>
          <a:lstStyle/>
          <a:p>
            <a:pPr algn="ctr"/>
            <a:r>
              <a:rPr lang="en-US" sz="2400" b="1"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Budget allocation &amp; Expenditure towards Honorarium for Cook cum </a:t>
            </a:r>
            <a:r>
              <a:rPr lang="en-US" sz="2400" b="1" dirty="0" smtClean="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Helpers </a:t>
            </a:r>
            <a:endParaRPr lang="en-IN" sz="2400" b="1"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7" name="Slide Number Placeholder 6"/>
          <p:cNvSpPr>
            <a:spLocks noGrp="1"/>
          </p:cNvSpPr>
          <p:nvPr>
            <p:ph type="sldNum" sz="quarter" idx="11"/>
          </p:nvPr>
        </p:nvSpPr>
        <p:spPr/>
        <p:txBody>
          <a:bodyPr/>
          <a:lstStyle/>
          <a:p>
            <a:pPr>
              <a:defRPr/>
            </a:pPr>
            <a:fld id="{DBE65BB2-53F6-4FD2-B14F-0417FD68B02B}" type="slidenum">
              <a:rPr lang="en-US"/>
              <a:pPr>
                <a:defRPr/>
              </a:pPr>
              <a:t>13</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3620246469"/>
              </p:ext>
            </p:extLst>
          </p:nvPr>
        </p:nvGraphicFramePr>
        <p:xfrm>
          <a:off x="304798" y="1828799"/>
          <a:ext cx="8382001" cy="3200401"/>
        </p:xfrm>
        <a:graphic>
          <a:graphicData uri="http://schemas.openxmlformats.org/drawingml/2006/table">
            <a:tbl>
              <a:tblPr firstRow="1" bandRow="1">
                <a:tableStyleId>{5C22544A-7EE6-4342-B048-85BDC9FD1C3A}</a:tableStyleId>
              </a:tblPr>
              <a:tblGrid>
                <a:gridCol w="748920">
                  <a:extLst>
                    <a:ext uri="{9D8B030D-6E8A-4147-A177-3AD203B41FA5}">
                      <a16:colId xmlns:a16="http://schemas.microsoft.com/office/drawing/2014/main" xmlns="" val="20000"/>
                    </a:ext>
                  </a:extLst>
                </a:gridCol>
                <a:gridCol w="908190">
                  <a:extLst>
                    <a:ext uri="{9D8B030D-6E8A-4147-A177-3AD203B41FA5}">
                      <a16:colId xmlns:a16="http://schemas.microsoft.com/office/drawing/2014/main" xmlns="" val="20001"/>
                    </a:ext>
                  </a:extLst>
                </a:gridCol>
                <a:gridCol w="1111289">
                  <a:extLst>
                    <a:ext uri="{9D8B030D-6E8A-4147-A177-3AD203B41FA5}">
                      <a16:colId xmlns:a16="http://schemas.microsoft.com/office/drawing/2014/main" xmlns="" val="20002"/>
                    </a:ext>
                  </a:extLst>
                </a:gridCol>
                <a:gridCol w="1151630">
                  <a:extLst>
                    <a:ext uri="{9D8B030D-6E8A-4147-A177-3AD203B41FA5}">
                      <a16:colId xmlns:a16="http://schemas.microsoft.com/office/drawing/2014/main" xmlns="" val="20003"/>
                    </a:ext>
                  </a:extLst>
                </a:gridCol>
                <a:gridCol w="1016144">
                  <a:extLst>
                    <a:ext uri="{9D8B030D-6E8A-4147-A177-3AD203B41FA5}">
                      <a16:colId xmlns:a16="http://schemas.microsoft.com/office/drawing/2014/main" xmlns="" val="20004"/>
                    </a:ext>
                  </a:extLst>
                </a:gridCol>
                <a:gridCol w="1083887">
                  <a:extLst>
                    <a:ext uri="{9D8B030D-6E8A-4147-A177-3AD203B41FA5}">
                      <a16:colId xmlns:a16="http://schemas.microsoft.com/office/drawing/2014/main" xmlns="" val="20005"/>
                    </a:ext>
                  </a:extLst>
                </a:gridCol>
                <a:gridCol w="968875">
                  <a:extLst>
                    <a:ext uri="{9D8B030D-6E8A-4147-A177-3AD203B41FA5}">
                      <a16:colId xmlns:a16="http://schemas.microsoft.com/office/drawing/2014/main" xmlns="" val="20006"/>
                    </a:ext>
                  </a:extLst>
                </a:gridCol>
                <a:gridCol w="1393066">
                  <a:extLst>
                    <a:ext uri="{9D8B030D-6E8A-4147-A177-3AD203B41FA5}">
                      <a16:colId xmlns:a16="http://schemas.microsoft.com/office/drawing/2014/main" xmlns="" val="20007"/>
                    </a:ext>
                  </a:extLst>
                </a:gridCol>
              </a:tblGrid>
              <a:tr h="1305135">
                <a:tc>
                  <a:txBody>
                    <a:bodyPr/>
                    <a:lstStyle/>
                    <a:p>
                      <a:pPr algn="l"/>
                      <a:r>
                        <a:rPr lang="en-US" sz="1500" dirty="0">
                          <a:solidFill>
                            <a:schemeClr val="tx2">
                              <a:lumMod val="50000"/>
                            </a:schemeClr>
                          </a:solidFill>
                          <a:latin typeface="Bookman Old Style" pitchFamily="18" charset="0"/>
                        </a:rPr>
                        <a:t>Stage</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a:solidFill>
                            <a:schemeClr val="tx2">
                              <a:lumMod val="50000"/>
                            </a:schemeClr>
                          </a:solidFill>
                          <a:latin typeface="Bookman Old Style" pitchFamily="18" charset="0"/>
                        </a:rPr>
                        <a:t>No.</a:t>
                      </a:r>
                      <a:r>
                        <a:rPr lang="en-US" sz="1500" baseline="0" dirty="0">
                          <a:solidFill>
                            <a:schemeClr val="tx2">
                              <a:lumMod val="50000"/>
                            </a:schemeClr>
                          </a:solidFill>
                          <a:latin typeface="Bookman Old Style" pitchFamily="18" charset="0"/>
                        </a:rPr>
                        <a:t> of Cooks  </a:t>
                      </a:r>
                      <a:r>
                        <a:rPr lang="en-US" sz="1500" dirty="0">
                          <a:solidFill>
                            <a:schemeClr val="tx2">
                              <a:lumMod val="50000"/>
                            </a:schemeClr>
                          </a:solidFill>
                          <a:latin typeface="Bookman Old Style" pitchFamily="18" charset="0"/>
                        </a:rPr>
                        <a:t>Approved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a:solidFill>
                            <a:schemeClr val="tx2">
                              <a:lumMod val="50000"/>
                            </a:schemeClr>
                          </a:solidFill>
                          <a:latin typeface="Bookman Old Style" pitchFamily="18" charset="0"/>
                        </a:rPr>
                        <a:t>No. of Cooks actually Working</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US" sz="1500" dirty="0">
                          <a:solidFill>
                            <a:schemeClr val="tx2">
                              <a:lumMod val="50000"/>
                            </a:schemeClr>
                          </a:solidFill>
                          <a:latin typeface="Bookman Old Style" pitchFamily="18" charset="0"/>
                        </a:rPr>
                        <a:t>Approved budget by GOI</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US" sz="1500" b="1" kern="1200" dirty="0">
                          <a:solidFill>
                            <a:schemeClr val="tx2">
                              <a:lumMod val="50000"/>
                            </a:schemeClr>
                          </a:solidFill>
                          <a:latin typeface="Bookman Old Style" pitchFamily="18" charset="0"/>
                          <a:ea typeface="+mn-ea"/>
                          <a:cs typeface="+mn-cs"/>
                        </a:rPr>
                        <a:t>Unspent Balance of last year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a:solidFill>
                            <a:schemeClr val="tx2">
                              <a:lumMod val="50000"/>
                            </a:schemeClr>
                          </a:solidFill>
                          <a:latin typeface="Bookman Old Style" pitchFamily="18" charset="0"/>
                          <a:ea typeface="+mn-ea"/>
                          <a:cs typeface="+mn-cs"/>
                        </a:rPr>
                        <a:t>Released Amount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US" sz="1500" b="1" kern="1200" dirty="0">
                          <a:solidFill>
                            <a:schemeClr val="tx2">
                              <a:lumMod val="50000"/>
                            </a:schemeClr>
                          </a:solidFill>
                          <a:latin typeface="Bookman Old Style" pitchFamily="18" charset="0"/>
                          <a:ea typeface="+mn-ea"/>
                          <a:cs typeface="+mn-cs"/>
                        </a:rPr>
                        <a:t>Total (CS+SS)</a:t>
                      </a:r>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lang="en-US" sz="1500" dirty="0">
                          <a:solidFill>
                            <a:schemeClr val="tx2">
                              <a:lumMod val="50000"/>
                            </a:schemeClr>
                          </a:solidFill>
                          <a:latin typeface="Bookman Old Style" pitchFamily="18" charset="0"/>
                        </a:rPr>
                        <a:t>Expenditure up to                     </a:t>
                      </a:r>
                      <a:r>
                        <a:rPr kumimoji="0" lang="en-US" sz="1500" b="1" kern="1200" baseline="0" dirty="0">
                          <a:solidFill>
                            <a:schemeClr val="tx2">
                              <a:lumMod val="50000"/>
                            </a:schemeClr>
                          </a:solidFill>
                          <a:latin typeface="Bookman Old Style" pitchFamily="18" charset="0"/>
                          <a:ea typeface="Tahoma" pitchFamily="34" charset="0"/>
                          <a:cs typeface="Times New Roman" pitchFamily="18" charset="0"/>
                        </a:rPr>
                        <a:t>31-03-19</a:t>
                      </a:r>
                    </a:p>
                    <a:p>
                      <a:pPr algn="l"/>
                      <a:endParaRPr kumimoji="0" lang="en-US" sz="1500" b="1" kern="1200" baseline="0" dirty="0">
                        <a:solidFill>
                          <a:schemeClr val="tx2">
                            <a:lumMod val="50000"/>
                          </a:schemeClr>
                        </a:solidFill>
                        <a:latin typeface="Bookman Old Style" pitchFamily="18" charset="0"/>
                        <a:ea typeface="Tahoma" pitchFamily="34" charset="0"/>
                        <a:cs typeface="Times New Roman" pitchFamily="18" charset="0"/>
                      </a:endParaRPr>
                    </a:p>
                    <a:p>
                      <a:pPr algn="l"/>
                      <a:endParaRPr kumimoji="0" lang="en-US" sz="1500" b="1" kern="1200" baseline="0" dirty="0">
                        <a:solidFill>
                          <a:schemeClr val="tx2">
                            <a:lumMod val="50000"/>
                          </a:schemeClr>
                        </a:solidFill>
                        <a:latin typeface="Bookman Old Style" pitchFamily="18" charset="0"/>
                        <a:ea typeface="Tahoma" pitchFamily="34"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580060">
                <a:tc>
                  <a:txBody>
                    <a:bodyPr/>
                    <a:lstStyle/>
                    <a:p>
                      <a:pPr algn="l"/>
                      <a:r>
                        <a:rPr lang="en-US" sz="1500" dirty="0">
                          <a:solidFill>
                            <a:schemeClr val="tx2">
                              <a:lumMod val="50000"/>
                            </a:schemeClr>
                          </a:solidFill>
                          <a:latin typeface="Bookman Old Style" pitchFamily="18" charset="0"/>
                        </a:rPr>
                        <a:t>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19001</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a:solidFill>
                            <a:schemeClr val="tx2">
                              <a:lumMod val="50000"/>
                            </a:schemeClr>
                          </a:solidFill>
                          <a:latin typeface="Bookman Old Style" pitchFamily="18" charset="0"/>
                        </a:rPr>
                        <a:t>18255</a:t>
                      </a: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65.49</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a:solidFill>
                            <a:schemeClr val="tx2">
                              <a:lumMod val="50000"/>
                            </a:schemeClr>
                          </a:solidFill>
                          <a:latin typeface="Bookman Old Style" pitchFamily="18" charset="0"/>
                          <a:ea typeface="+mn-ea"/>
                          <a:cs typeface="+mn-cs"/>
                        </a:rPr>
                        <a:t>3.67</a:t>
                      </a:r>
                    </a:p>
                  </a:txBody>
                  <a:tcPr>
                    <a:solidFill>
                      <a:schemeClr val="accent3">
                        <a:lumMod val="40000"/>
                        <a:lumOff val="60000"/>
                      </a:schemeClr>
                    </a:solidFill>
                  </a:tcPr>
                </a:tc>
                <a:tc>
                  <a:txBody>
                    <a:bodyPr/>
                    <a:lstStyle/>
                    <a:p>
                      <a:pPr marL="0" algn="l" rtl="0" eaLnBrk="1" latinLnBrk="0" hangingPunct="1"/>
                      <a:r>
                        <a:rPr kumimoji="0" lang="en-IN" sz="1500" kern="1200" dirty="0">
                          <a:solidFill>
                            <a:schemeClr val="tx2">
                              <a:lumMod val="50000"/>
                            </a:schemeClr>
                          </a:solidFill>
                          <a:latin typeface="Bookman Old Style" pitchFamily="18" charset="0"/>
                          <a:ea typeface="+mn-ea"/>
                          <a:cs typeface="+mn-cs"/>
                        </a:rPr>
                        <a:t>65.57</a:t>
                      </a:r>
                    </a:p>
                  </a:txBody>
                  <a:tcPr>
                    <a:solidFill>
                      <a:schemeClr val="accent3">
                        <a:lumMod val="40000"/>
                        <a:lumOff val="60000"/>
                      </a:schemeClr>
                    </a:solidFill>
                  </a:tcPr>
                </a:tc>
                <a:tc>
                  <a:txBody>
                    <a:bodyPr/>
                    <a:lstStyle/>
                    <a:p>
                      <a:pPr marL="0" algn="l" rtl="0" eaLnBrk="1" latinLnBrk="0" hangingPunct="1"/>
                      <a:r>
                        <a:rPr kumimoji="0" lang="en-IN" sz="1500" kern="1200" dirty="0">
                          <a:solidFill>
                            <a:schemeClr val="tx2">
                              <a:lumMod val="50000"/>
                            </a:schemeClr>
                          </a:solidFill>
                          <a:latin typeface="Bookman Old Style" pitchFamily="18" charset="0"/>
                          <a:ea typeface="+mn-ea"/>
                          <a:cs typeface="+mn-cs"/>
                        </a:rPr>
                        <a:t>69.24</a:t>
                      </a: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63.89 (92.27%)</a:t>
                      </a:r>
                      <a:endParaRPr kumimoji="0" lang="en-US" sz="1500" b="1" kern="1200" baseline="0" dirty="0">
                        <a:solidFill>
                          <a:schemeClr val="tx2">
                            <a:lumMod val="50000"/>
                          </a:schemeClr>
                        </a:solidFill>
                        <a:latin typeface="Bookman Old Style" pitchFamily="18" charset="0"/>
                        <a:ea typeface="Tahoma" pitchFamily="34"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580060">
                <a:tc>
                  <a:txBody>
                    <a:bodyPr/>
                    <a:lstStyle/>
                    <a:p>
                      <a:pPr algn="l"/>
                      <a:r>
                        <a:rPr lang="en-US" sz="1500" dirty="0" err="1">
                          <a:solidFill>
                            <a:schemeClr val="tx2">
                              <a:lumMod val="50000"/>
                            </a:schemeClr>
                          </a:solidFill>
                          <a:latin typeface="Bookman Old Style" pitchFamily="18" charset="0"/>
                        </a:rPr>
                        <a:t>U.Pry</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12039</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a:solidFill>
                            <a:schemeClr val="tx2">
                              <a:lumMod val="50000"/>
                            </a:schemeClr>
                          </a:solidFill>
                          <a:latin typeface="Bookman Old Style" pitchFamily="18" charset="0"/>
                        </a:rPr>
                        <a:t>11945</a:t>
                      </a:r>
                    </a:p>
                  </a:txBody>
                  <a:tcPr>
                    <a:solidFill>
                      <a:schemeClr val="accent3">
                        <a:lumMod val="40000"/>
                        <a:lumOff val="60000"/>
                      </a:schemeClr>
                    </a:solidFill>
                  </a:tcPr>
                </a:tc>
                <a:tc>
                  <a:txBody>
                    <a:bodyPr/>
                    <a:lstStyle/>
                    <a:p>
                      <a:pPr algn="l"/>
                      <a:r>
                        <a:rPr lang="en-IN" sz="1500" dirty="0" smtClean="0">
                          <a:solidFill>
                            <a:schemeClr val="tx2">
                              <a:lumMod val="50000"/>
                            </a:schemeClr>
                          </a:solidFill>
                          <a:latin typeface="Bookman Old Style" pitchFamily="18" charset="0"/>
                        </a:rPr>
                        <a:t>42.14</a:t>
                      </a:r>
                      <a:endParaRPr lang="en-IN" sz="1500" dirty="0">
                        <a:solidFill>
                          <a:schemeClr val="tx2">
                            <a:lumMod val="50000"/>
                          </a:schemeClr>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r>
                        <a:rPr kumimoji="0" lang="en-IN" sz="1500" kern="1200" dirty="0">
                          <a:solidFill>
                            <a:schemeClr val="tx2">
                              <a:lumMod val="50000"/>
                            </a:schemeClr>
                          </a:solidFill>
                          <a:latin typeface="Bookman Old Style" pitchFamily="18" charset="0"/>
                          <a:ea typeface="+mn-ea"/>
                          <a:cs typeface="+mn-cs"/>
                        </a:rPr>
                        <a:t>2.32</a:t>
                      </a: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40.70</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latinLnBrk="0" hangingPunct="1"/>
                      <a:r>
                        <a:rPr kumimoji="0" lang="en-IN" sz="1500" kern="1200" dirty="0" smtClean="0">
                          <a:solidFill>
                            <a:schemeClr val="tx2">
                              <a:lumMod val="50000"/>
                            </a:schemeClr>
                          </a:solidFill>
                          <a:latin typeface="Bookman Old Style" pitchFamily="18" charset="0"/>
                          <a:ea typeface="+mn-ea"/>
                          <a:cs typeface="+mn-cs"/>
                        </a:rPr>
                        <a:t>43.02</a:t>
                      </a:r>
                      <a:endParaRPr kumimoji="0" lang="en-IN" sz="1500"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algn="l"/>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41.81 </a:t>
                      </a:r>
                      <a:r>
                        <a:rPr kumimoji="0" lang="en-US" sz="1500" b="1" kern="1200" baseline="0" dirty="0">
                          <a:solidFill>
                            <a:schemeClr val="tx2">
                              <a:lumMod val="50000"/>
                            </a:schemeClr>
                          </a:solidFill>
                          <a:latin typeface="Bookman Old Style" pitchFamily="18" charset="0"/>
                          <a:ea typeface="Tahoma" pitchFamily="34" charset="0"/>
                          <a:cs typeface="Times New Roman" pitchFamily="18" charset="0"/>
                        </a:rPr>
                        <a:t>(</a:t>
                      </a:r>
                      <a:r>
                        <a:rPr kumimoji="0" lang="en-US" sz="1500" b="1" kern="1200" baseline="0" dirty="0" smtClean="0">
                          <a:solidFill>
                            <a:schemeClr val="tx2">
                              <a:lumMod val="50000"/>
                            </a:schemeClr>
                          </a:solidFill>
                          <a:latin typeface="Bookman Old Style" pitchFamily="18" charset="0"/>
                          <a:ea typeface="Tahoma" pitchFamily="34" charset="0"/>
                          <a:cs typeface="Times New Roman" pitchFamily="18" charset="0"/>
                        </a:rPr>
                        <a:t>97.19%)</a:t>
                      </a:r>
                      <a:endParaRPr kumimoji="0" lang="en-US" sz="1500" b="1" kern="1200" baseline="0" dirty="0">
                        <a:solidFill>
                          <a:schemeClr val="tx2">
                            <a:lumMod val="50000"/>
                          </a:schemeClr>
                        </a:solidFill>
                        <a:latin typeface="Bookman Old Style" pitchFamily="18" charset="0"/>
                        <a:ea typeface="Tahoma" pitchFamily="34"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r h="735146">
                <a:tc>
                  <a:txBody>
                    <a:bodyPr/>
                    <a:lstStyle/>
                    <a:p>
                      <a:pPr marL="0" algn="l" rtl="0" eaLnBrk="1" latinLnBrk="0" hangingPunct="1"/>
                      <a:r>
                        <a:rPr kumimoji="0" lang="en-US" sz="1500" b="1" kern="1200" dirty="0">
                          <a:solidFill>
                            <a:schemeClr val="tx2">
                              <a:lumMod val="50000"/>
                            </a:schemeClr>
                          </a:solidFill>
                          <a:latin typeface="Bookman Old Style" pitchFamily="18" charset="0"/>
                          <a:ea typeface="+mn-ea"/>
                          <a:cs typeface="+mn-cs"/>
                        </a:rPr>
                        <a:t>Total</a:t>
                      </a:r>
                    </a:p>
                    <a:p>
                      <a:pPr marL="0" algn="l" rtl="0" eaLnBrk="1" latinLnBrk="0" hangingPunct="1"/>
                      <a:endParaRPr kumimoji="0" lang="en-IN" sz="1500" b="1" kern="1200" dirty="0">
                        <a:solidFill>
                          <a:schemeClr val="tx2">
                            <a:lumMod val="50000"/>
                          </a:schemeClr>
                        </a:solidFill>
                        <a:latin typeface="Bookman Old Style" pitchFamily="18" charset="0"/>
                        <a:ea typeface="+mn-ea"/>
                        <a:cs typeface="+mn-cs"/>
                      </a:endParaRPr>
                    </a:p>
                  </a:txBody>
                  <a:tcPr>
                    <a:solidFill>
                      <a:schemeClr val="accent3">
                        <a:lumMod val="40000"/>
                        <a:lumOff val="60000"/>
                      </a:schemeClr>
                    </a:solidFill>
                  </a:tcPr>
                </a:tc>
                <a:tc>
                  <a:txBody>
                    <a:bodyPr/>
                    <a:lstStyle/>
                    <a:p>
                      <a:pPr marL="0" algn="l" rtl="0" eaLnBrk="1" fontAlgn="t" latinLnBrk="0" hangingPunct="1"/>
                      <a:r>
                        <a:rPr kumimoji="0" lang="en-US" sz="1500" b="1" kern="1200" dirty="0">
                          <a:solidFill>
                            <a:schemeClr val="tx2">
                              <a:lumMod val="50000"/>
                            </a:schemeClr>
                          </a:solidFill>
                          <a:latin typeface="Bookman Old Style" pitchFamily="18" charset="0"/>
                          <a:ea typeface="+mn-ea"/>
                          <a:cs typeface="+mn-cs"/>
                        </a:rPr>
                        <a:t>  </a:t>
                      </a:r>
                      <a:r>
                        <a:rPr kumimoji="0" lang="en-US" sz="1500" b="1" kern="1200" dirty="0" smtClean="0">
                          <a:solidFill>
                            <a:schemeClr val="tx2">
                              <a:lumMod val="50000"/>
                            </a:schemeClr>
                          </a:solidFill>
                          <a:latin typeface="Bookman Old Style" pitchFamily="18" charset="0"/>
                          <a:ea typeface="+mn-ea"/>
                          <a:cs typeface="+mn-cs"/>
                        </a:rPr>
                        <a:t>31040</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a:solidFill>
                            <a:schemeClr val="tx2">
                              <a:lumMod val="50000"/>
                            </a:schemeClr>
                          </a:solidFill>
                          <a:latin typeface="Bookman Old Style" pitchFamily="18" charset="0"/>
                          <a:ea typeface="+mn-ea"/>
                          <a:cs typeface="+mn-cs"/>
                        </a:rPr>
                        <a:t>  30200</a:t>
                      </a: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107.63</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a:solidFill>
                            <a:schemeClr val="tx2">
                              <a:lumMod val="50000"/>
                            </a:schemeClr>
                          </a:solidFill>
                          <a:latin typeface="Bookman Old Style" pitchFamily="18" charset="0"/>
                          <a:ea typeface="+mn-ea"/>
                          <a:cs typeface="+mn-cs"/>
                        </a:rPr>
                        <a:t>  5.99</a:t>
                      </a: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a:solidFill>
                            <a:schemeClr val="tx2">
                              <a:lumMod val="50000"/>
                            </a:schemeClr>
                          </a:solidFill>
                          <a:latin typeface="Bookman Old Style" pitchFamily="18" charset="0"/>
                          <a:ea typeface="+mn-ea"/>
                          <a:cs typeface="+mn-cs"/>
                        </a:rPr>
                        <a:t> </a:t>
                      </a:r>
                      <a:r>
                        <a:rPr kumimoji="0" lang="en-US" sz="1500" b="1" kern="1200" dirty="0" smtClean="0">
                          <a:solidFill>
                            <a:schemeClr val="tx2">
                              <a:lumMod val="50000"/>
                            </a:schemeClr>
                          </a:solidFill>
                          <a:latin typeface="Bookman Old Style" pitchFamily="18" charset="0"/>
                          <a:ea typeface="+mn-ea"/>
                          <a:cs typeface="+mn-cs"/>
                        </a:rPr>
                        <a:t>106.27</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a:solidFill>
                            <a:schemeClr val="tx2">
                              <a:lumMod val="50000"/>
                            </a:schemeClr>
                          </a:solidFill>
                          <a:latin typeface="Bookman Old Style" pitchFamily="18" charset="0"/>
                          <a:ea typeface="+mn-ea"/>
                          <a:cs typeface="+mn-cs"/>
                        </a:rPr>
                        <a:t> </a:t>
                      </a:r>
                      <a:r>
                        <a:rPr kumimoji="0" lang="en-US" sz="1500" b="1" kern="1200" dirty="0" smtClean="0">
                          <a:solidFill>
                            <a:schemeClr val="tx2">
                              <a:lumMod val="50000"/>
                            </a:schemeClr>
                          </a:solidFill>
                          <a:latin typeface="Bookman Old Style" pitchFamily="18" charset="0"/>
                          <a:ea typeface="+mn-ea"/>
                          <a:cs typeface="+mn-cs"/>
                        </a:rPr>
                        <a:t>112.26</a:t>
                      </a:r>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tc>
                  <a:txBody>
                    <a:bodyPr/>
                    <a:lstStyle/>
                    <a:p>
                      <a:pPr marL="0" algn="l" rtl="0" eaLnBrk="1" fontAlgn="t" latinLnBrk="0" hangingPunct="1"/>
                      <a:r>
                        <a:rPr kumimoji="0" lang="en-US" sz="1500" b="1" kern="1200" dirty="0" smtClean="0">
                          <a:solidFill>
                            <a:schemeClr val="tx2">
                              <a:lumMod val="50000"/>
                            </a:schemeClr>
                          </a:solidFill>
                          <a:latin typeface="Bookman Old Style" pitchFamily="18" charset="0"/>
                          <a:ea typeface="+mn-ea"/>
                          <a:cs typeface="+mn-cs"/>
                        </a:rPr>
                        <a:t>105.70</a:t>
                      </a:r>
                      <a:r>
                        <a:rPr kumimoji="0" lang="en-US" sz="1500" b="1" kern="1200" baseline="0" dirty="0" smtClean="0">
                          <a:solidFill>
                            <a:schemeClr val="tx2">
                              <a:lumMod val="50000"/>
                            </a:schemeClr>
                          </a:solidFill>
                          <a:latin typeface="Bookman Old Style" pitchFamily="18" charset="0"/>
                          <a:ea typeface="+mn-ea"/>
                          <a:cs typeface="+mn-cs"/>
                        </a:rPr>
                        <a:t> </a:t>
                      </a:r>
                      <a:r>
                        <a:rPr kumimoji="0" lang="en-US" sz="1500" b="1" kern="1200" dirty="0" smtClean="0">
                          <a:solidFill>
                            <a:schemeClr val="tx2">
                              <a:lumMod val="50000"/>
                            </a:schemeClr>
                          </a:solidFill>
                          <a:latin typeface="Bookman Old Style" pitchFamily="18" charset="0"/>
                          <a:ea typeface="+mn-ea"/>
                          <a:cs typeface="+mn-cs"/>
                        </a:rPr>
                        <a:t>(94.16%)</a:t>
                      </a:r>
                      <a:endParaRPr kumimoji="0" lang="en-US" sz="1500" b="1" kern="1200" dirty="0">
                        <a:solidFill>
                          <a:schemeClr val="tx2">
                            <a:lumMod val="50000"/>
                          </a:schemeClr>
                        </a:solidFill>
                        <a:latin typeface="Bookman Old Style" pitchFamily="18" charset="0"/>
                        <a:ea typeface="+mn-ea"/>
                        <a:cs typeface="+mn-cs"/>
                      </a:endParaRPr>
                    </a:p>
                    <a:p>
                      <a:pPr marL="0" algn="l" rtl="0" eaLnBrk="1" fontAlgn="t" latinLnBrk="0" hangingPunct="1"/>
                      <a:endParaRPr kumimoji="0" lang="en-US" sz="1500" b="1" kern="1200" dirty="0">
                        <a:solidFill>
                          <a:schemeClr val="tx2">
                            <a:lumMod val="50000"/>
                          </a:schemeClr>
                        </a:solidFill>
                        <a:latin typeface="Bookman Old Style" pitchFamily="18" charset="0"/>
                        <a:ea typeface="+mn-ea"/>
                        <a:cs typeface="+mn-cs"/>
                      </a:endParaRPr>
                    </a:p>
                  </a:txBody>
                  <a:tcPr marL="9525" marR="9525" marT="9525" marB="0">
                    <a:solidFill>
                      <a:schemeClr val="accent3">
                        <a:lumMod val="40000"/>
                        <a:lumOff val="60000"/>
                      </a:schemeClr>
                    </a:solidFill>
                  </a:tcPr>
                </a:tc>
                <a:extLst>
                  <a:ext uri="{0D108BD9-81ED-4DB2-BD59-A6C34878D82A}">
                    <a16:rowId xmlns:a16="http://schemas.microsoft.com/office/drawing/2014/main" xmlns="" val="10003"/>
                  </a:ext>
                </a:extLst>
              </a:tr>
            </a:tbl>
          </a:graphicData>
        </a:graphic>
      </p:graphicFrame>
      <p:sp>
        <p:nvSpPr>
          <p:cNvPr id="15401" name="TextBox 4"/>
          <p:cNvSpPr txBox="1">
            <a:spLocks noChangeArrowheads="1"/>
          </p:cNvSpPr>
          <p:nvPr/>
        </p:nvSpPr>
        <p:spPr bwMode="auto">
          <a:xfrm>
            <a:off x="6372200" y="1124744"/>
            <a:ext cx="1828800" cy="553998"/>
          </a:xfrm>
          <a:prstGeom prst="rect">
            <a:avLst/>
          </a:prstGeom>
          <a:noFill/>
          <a:ln w="9525">
            <a:noFill/>
            <a:miter lim="800000"/>
            <a:headEnd/>
            <a:tailEnd/>
          </a:ln>
        </p:spPr>
        <p:txBody>
          <a:bodyPr wrap="square">
            <a:spAutoFit/>
          </a:bodyPr>
          <a:lstStyle/>
          <a:p>
            <a:r>
              <a:rPr lang="en-US" sz="1500" b="1" dirty="0">
                <a:latin typeface="Bookman Old Style" pitchFamily="18" charset="0"/>
              </a:rPr>
              <a:t>        </a:t>
            </a:r>
            <a:endParaRPr lang="en-US" sz="1500" b="1" dirty="0" smtClean="0">
              <a:latin typeface="Bookman Old Style" pitchFamily="18" charset="0"/>
            </a:endParaRPr>
          </a:p>
          <a:p>
            <a:r>
              <a:rPr lang="en-US" sz="1500" b="1" dirty="0" smtClean="0">
                <a:solidFill>
                  <a:schemeClr val="accent3">
                    <a:lumMod val="75000"/>
                  </a:schemeClr>
                </a:solidFill>
                <a:latin typeface="Bookman Old Style" pitchFamily="18" charset="0"/>
              </a:rPr>
              <a:t>(</a:t>
            </a:r>
            <a:r>
              <a:rPr lang="en-US" sz="1500" b="1" dirty="0">
                <a:solidFill>
                  <a:schemeClr val="accent3">
                    <a:lumMod val="75000"/>
                  </a:schemeClr>
                </a:solidFill>
                <a:latin typeface="Bookman Old Style" pitchFamily="18" charset="0"/>
              </a:rPr>
              <a:t>Rs. In Cr.)</a:t>
            </a:r>
            <a:endParaRPr lang="en-IN" sz="1500" b="1" dirty="0">
              <a:solidFill>
                <a:schemeClr val="accent3">
                  <a:lumMod val="75000"/>
                </a:schemeClr>
              </a:solidFill>
              <a:latin typeface="Bookman Old Style" pitchFamily="18" charset="0"/>
            </a:endParaRPr>
          </a:p>
        </p:txBody>
      </p:sp>
      <p:sp>
        <p:nvSpPr>
          <p:cNvPr id="6" name="Rectangle 5"/>
          <p:cNvSpPr/>
          <p:nvPr/>
        </p:nvSpPr>
        <p:spPr>
          <a:xfrm>
            <a:off x="228600" y="5103674"/>
            <a:ext cx="7848600" cy="646331"/>
          </a:xfrm>
          <a:prstGeom prst="rect">
            <a:avLst/>
          </a:prstGeom>
        </p:spPr>
        <p:txBody>
          <a:bodyPr wrap="square">
            <a:spAutoFit/>
          </a:bodyPr>
          <a:lstStyle/>
          <a:p>
            <a:pPr algn="ctr" fontAlgn="b"/>
            <a:r>
              <a:rPr lang="en-US" b="1" dirty="0" smtClean="0"/>
              <a:t>Note: The bills of </a:t>
            </a:r>
            <a:r>
              <a:rPr lang="en-US" sz="1600" b="1" dirty="0" smtClean="0">
                <a:latin typeface="Bookman Old Style" pitchFamily="18" charset="0"/>
                <a:cs typeface="Times New Roman" pitchFamily="18" charset="0"/>
              </a:rPr>
              <a:t>Honorarium for Cook cum Helpers </a:t>
            </a:r>
            <a:r>
              <a:rPr lang="en-US" b="1" dirty="0" smtClean="0"/>
              <a:t>were cleared for the year  2019-2020 .</a:t>
            </a:r>
            <a:endParaRPr lang="en-US" b="1" dirty="0">
              <a:latin typeface="Aria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762000"/>
            <a:ext cx="8933688" cy="1905000"/>
          </a:xfrm>
        </p:spPr>
        <p:txBody>
          <a:bodyPr>
            <a:normAutofit fontScale="90000"/>
          </a:bodyPr>
          <a:lstStyle/>
          <a:p>
            <a:pPr algn="ctr"/>
            <a:r>
              <a:rPr lang="en-IN" sz="3100" b="1" u="sng" dirty="0" smtClean="0">
                <a:solidFill>
                  <a:schemeClr val="tx1"/>
                </a:solidFill>
                <a:latin typeface="Bookman Old Style" pitchFamily="18" charset="0"/>
                <a:cs typeface="Times New Roman" pitchFamily="18" charset="0"/>
              </a:rPr>
              <a:t/>
            </a:r>
            <a:br>
              <a:rPr lang="en-IN" sz="3100" b="1" u="sng" dirty="0" smtClean="0">
                <a:solidFill>
                  <a:schemeClr val="tx1"/>
                </a:solidFill>
                <a:latin typeface="Bookman Old Style" pitchFamily="18" charset="0"/>
                <a:cs typeface="Times New Roman" pitchFamily="18" charset="0"/>
              </a:rPr>
            </a:br>
            <a:r>
              <a:rPr lang="en-IN" sz="3100" b="1" u="sng" dirty="0" smtClean="0">
                <a:solidFill>
                  <a:schemeClr val="tx1"/>
                </a:solidFill>
                <a:latin typeface="Bookman Old Style" pitchFamily="18" charset="0"/>
                <a:cs typeface="Times New Roman" pitchFamily="18" charset="0"/>
              </a:rPr>
              <a:t/>
            </a:r>
            <a:br>
              <a:rPr lang="en-IN" sz="3100" b="1" u="sng" dirty="0" smtClean="0">
                <a:solidFill>
                  <a:schemeClr val="tx1"/>
                </a:solidFill>
                <a:latin typeface="Bookman Old Style" pitchFamily="18" charset="0"/>
                <a:cs typeface="Times New Roman" pitchFamily="18" charset="0"/>
              </a:rPr>
            </a:br>
            <a:r>
              <a:rPr lang="en-IN" sz="3100" b="1" u="sng" dirty="0" smtClean="0">
                <a:solidFill>
                  <a:schemeClr val="tx1"/>
                </a:solidFill>
                <a:latin typeface="Bookman Old Style" pitchFamily="18" charset="0"/>
                <a:cs typeface="Times New Roman" pitchFamily="18" charset="0"/>
              </a:rPr>
              <a:t/>
            </a:r>
            <a:br>
              <a:rPr lang="en-IN" sz="3100" b="1" u="sng" dirty="0" smtClean="0">
                <a:solidFill>
                  <a:schemeClr val="tx1"/>
                </a:solidFill>
                <a:latin typeface="Bookman Old Style" pitchFamily="18" charset="0"/>
                <a:cs typeface="Times New Roman" pitchFamily="18" charset="0"/>
              </a:rPr>
            </a:br>
            <a:r>
              <a:rPr lang="en-IN" sz="3100" b="1" dirty="0" smtClean="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Budget Allocation &amp; Expenditure on Management Monitoring &amp; Evaluation(MME) </a:t>
            </a:r>
            <a:r>
              <a:rPr lang="en-IN" sz="3100" b="1" dirty="0" err="1" smtClean="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upto</a:t>
            </a:r>
            <a:r>
              <a:rPr lang="en-IN" sz="3100" b="1" dirty="0" smtClean="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 31-03-2020</a:t>
            </a:r>
            <a:r>
              <a:rPr lang="en-US" sz="3100" b="1" dirty="0" smtClean="0">
                <a:solidFill>
                  <a:schemeClr val="tx1"/>
                </a:solidFill>
                <a:effectLst>
                  <a:outerShdw blurRad="38100" dist="38100" dir="2700000" algn="tl">
                    <a:srgbClr val="000000">
                      <a:alpha val="43137"/>
                    </a:srgbClr>
                  </a:outerShdw>
                </a:effectLst>
                <a:latin typeface="Bookman Old Style" pitchFamily="18" charset="0"/>
              </a:rPr>
              <a:t> </a:t>
            </a:r>
            <a:r>
              <a:rPr lang="en-IN" sz="3100" b="1" dirty="0" smtClean="0">
                <a:solidFill>
                  <a:schemeClr val="tx1"/>
                </a:solidFill>
                <a:effectLst>
                  <a:outerShdw blurRad="38100" dist="38100" dir="2700000" algn="tl">
                    <a:srgbClr val="000000">
                      <a:alpha val="43137"/>
                    </a:srgbClr>
                  </a:outerShdw>
                </a:effectLst>
                <a:latin typeface="Constantia" pitchFamily="18" charset="0"/>
              </a:rPr>
              <a:t/>
            </a:r>
            <a:br>
              <a:rPr lang="en-IN" sz="3100" b="1" dirty="0" smtClean="0">
                <a:solidFill>
                  <a:schemeClr val="tx1"/>
                </a:solidFill>
                <a:effectLst>
                  <a:outerShdw blurRad="38100" dist="38100" dir="2700000" algn="tl">
                    <a:srgbClr val="000000">
                      <a:alpha val="43137"/>
                    </a:srgbClr>
                  </a:outerShdw>
                </a:effectLst>
                <a:latin typeface="Constantia" pitchFamily="18" charset="0"/>
              </a:rPr>
            </a:br>
            <a:r>
              <a:rPr lang="en-IN" sz="4400" dirty="0"/>
              <a:t/>
            </a:r>
            <a:br>
              <a:rPr lang="en-IN" sz="4400" dirty="0"/>
            </a:br>
            <a:endParaRPr lang="en-IN" dirty="0"/>
          </a:p>
        </p:txBody>
      </p:sp>
      <p:sp>
        <p:nvSpPr>
          <p:cNvPr id="4" name="Slide Number Placeholder 3"/>
          <p:cNvSpPr>
            <a:spLocks noGrp="1"/>
          </p:cNvSpPr>
          <p:nvPr>
            <p:ph type="sldNum" sz="quarter" idx="11"/>
          </p:nvPr>
        </p:nvSpPr>
        <p:spPr/>
        <p:txBody>
          <a:bodyPr/>
          <a:lstStyle/>
          <a:p>
            <a:pPr>
              <a:defRPr/>
            </a:pPr>
            <a:fld id="{C212BD38-98A5-4806-A9FC-8EE783D433BD}" type="slidenum">
              <a:rPr lang="en-US" smtClean="0"/>
              <a:pPr>
                <a:defRPr/>
              </a:pPr>
              <a:t>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359118184"/>
              </p:ext>
            </p:extLst>
          </p:nvPr>
        </p:nvGraphicFramePr>
        <p:xfrm>
          <a:off x="0" y="2667000"/>
          <a:ext cx="8640961" cy="3081524"/>
        </p:xfrm>
        <a:graphic>
          <a:graphicData uri="http://schemas.openxmlformats.org/drawingml/2006/table">
            <a:tbl>
              <a:tblPr firstRow="1" bandRow="1">
                <a:tableStyleId>{5C22544A-7EE6-4342-B048-85BDC9FD1C3A}</a:tableStyleId>
              </a:tblPr>
              <a:tblGrid>
                <a:gridCol w="1219129">
                  <a:extLst>
                    <a:ext uri="{9D8B030D-6E8A-4147-A177-3AD203B41FA5}">
                      <a16:colId xmlns:a16="http://schemas.microsoft.com/office/drawing/2014/main" xmlns="" val="20000"/>
                    </a:ext>
                  </a:extLst>
                </a:gridCol>
                <a:gridCol w="1423100">
                  <a:extLst>
                    <a:ext uri="{9D8B030D-6E8A-4147-A177-3AD203B41FA5}">
                      <a16:colId xmlns:a16="http://schemas.microsoft.com/office/drawing/2014/main" xmlns="" val="20001"/>
                    </a:ext>
                  </a:extLst>
                </a:gridCol>
                <a:gridCol w="1530170">
                  <a:extLst>
                    <a:ext uri="{9D8B030D-6E8A-4147-A177-3AD203B41FA5}">
                      <a16:colId xmlns:a16="http://schemas.microsoft.com/office/drawing/2014/main" xmlns="" val="20002"/>
                    </a:ext>
                  </a:extLst>
                </a:gridCol>
                <a:gridCol w="1530170">
                  <a:extLst>
                    <a:ext uri="{9D8B030D-6E8A-4147-A177-3AD203B41FA5}">
                      <a16:colId xmlns:a16="http://schemas.microsoft.com/office/drawing/2014/main" xmlns="" val="20003"/>
                    </a:ext>
                  </a:extLst>
                </a:gridCol>
                <a:gridCol w="1312889">
                  <a:extLst>
                    <a:ext uri="{9D8B030D-6E8A-4147-A177-3AD203B41FA5}">
                      <a16:colId xmlns:a16="http://schemas.microsoft.com/office/drawing/2014/main" xmlns="" val="20004"/>
                    </a:ext>
                  </a:extLst>
                </a:gridCol>
                <a:gridCol w="1625503">
                  <a:extLst>
                    <a:ext uri="{9D8B030D-6E8A-4147-A177-3AD203B41FA5}">
                      <a16:colId xmlns:a16="http://schemas.microsoft.com/office/drawing/2014/main" xmlns="" val="20005"/>
                    </a:ext>
                  </a:extLst>
                </a:gridCol>
              </a:tblGrid>
              <a:tr h="1371602">
                <a:tc>
                  <a:txBody>
                    <a:bodyPr/>
                    <a:lstStyle/>
                    <a:p>
                      <a:r>
                        <a:rPr lang="en-US" sz="1500" dirty="0">
                          <a:solidFill>
                            <a:schemeClr val="tx1"/>
                          </a:solidFill>
                          <a:latin typeface="Bookman Old Style" pitchFamily="18" charset="0"/>
                        </a:rPr>
                        <a:t>Class Category</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a:solidFill>
                            <a:schemeClr val="tx1"/>
                          </a:solidFill>
                          <a:latin typeface="Bookman Old Style" pitchFamily="18" charset="0"/>
                          <a:ea typeface="+mn-ea"/>
                          <a:cs typeface="+mn-cs"/>
                        </a:rPr>
                        <a:t>Approved Budget               (100% Centrally sponsored)</a:t>
                      </a:r>
                      <a:endParaRPr kumimoji="0" lang="en-IN" sz="15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r>
                        <a:rPr kumimoji="0" lang="en-US" sz="1500" b="1" kern="1200" dirty="0">
                          <a:solidFill>
                            <a:schemeClr val="tx1"/>
                          </a:solidFill>
                          <a:latin typeface="Bookman Old Style" pitchFamily="18" charset="0"/>
                          <a:ea typeface="+mn-ea"/>
                          <a:cs typeface="+mn-cs"/>
                        </a:rPr>
                        <a:t>Unspent Balance of last year (CS)</a:t>
                      </a:r>
                      <a:endParaRPr kumimoji="0" lang="en-IN" sz="15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r>
                        <a:rPr lang="en-US" sz="1500" dirty="0">
                          <a:solidFill>
                            <a:schemeClr val="tx1"/>
                          </a:solidFill>
                          <a:latin typeface="Bookman Old Style" pitchFamily="18" charset="0"/>
                        </a:rPr>
                        <a:t>Released Amount (CS)</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r>
                        <a:rPr lang="en-US" sz="1500" dirty="0">
                          <a:solidFill>
                            <a:schemeClr val="tx1"/>
                          </a:solidFill>
                          <a:latin typeface="Bookman Old Style" pitchFamily="18" charset="0"/>
                        </a:rPr>
                        <a:t>Total (CS)</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r>
                        <a:rPr lang="en-US" sz="1500" dirty="0">
                          <a:solidFill>
                            <a:schemeClr val="tx1"/>
                          </a:solidFill>
                          <a:latin typeface="Bookman Old Style" pitchFamily="18" charset="0"/>
                        </a:rPr>
                        <a:t>Expenditure</a:t>
                      </a:r>
                      <a:endParaRPr lang="en-IN" sz="1500" dirty="0">
                        <a:solidFill>
                          <a:schemeClr val="tx1"/>
                        </a:solidFill>
                        <a:latin typeface="Bookman Old Style" pitchFamily="18" charset="0"/>
                      </a:endParaRPr>
                    </a:p>
                  </a:txBody>
                  <a:tcPr>
                    <a:solidFill>
                      <a:schemeClr val="accent2">
                        <a:lumMod val="60000"/>
                        <a:lumOff val="40000"/>
                      </a:schemeClr>
                    </a:solidFill>
                  </a:tcPr>
                </a:tc>
                <a:extLst>
                  <a:ext uri="{0D108BD9-81ED-4DB2-BD59-A6C34878D82A}">
                    <a16:rowId xmlns:a16="http://schemas.microsoft.com/office/drawing/2014/main" xmlns="" val="10000"/>
                  </a:ext>
                </a:extLst>
              </a:tr>
              <a:tr h="557794">
                <a:tc>
                  <a:txBody>
                    <a:bodyPr/>
                    <a:lstStyle/>
                    <a:p>
                      <a:r>
                        <a:rPr lang="en-US" sz="1500" dirty="0">
                          <a:solidFill>
                            <a:srgbClr val="002060"/>
                          </a:solidFill>
                          <a:latin typeface="Bookman Old Style" pitchFamily="18" charset="0"/>
                        </a:rPr>
                        <a:t>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1.90</a:t>
                      </a:r>
                      <a:endParaRPr lang="en-IN" sz="1500" dirty="0">
                        <a:solidFill>
                          <a:srgbClr val="002060"/>
                        </a:solidFill>
                        <a:latin typeface="Bookman Old Style" pitchFamily="18" charset="0"/>
                      </a:endParaRPr>
                    </a:p>
                  </a:txBody>
                  <a:tcPr/>
                </a:tc>
                <a:tc>
                  <a:txBody>
                    <a:bodyPr/>
                    <a:lstStyle/>
                    <a:p>
                      <a:pPr algn="r"/>
                      <a:r>
                        <a:rPr lang="en-IN" sz="1500" dirty="0">
                          <a:solidFill>
                            <a:srgbClr val="002060"/>
                          </a:solidFill>
                          <a:latin typeface="Bookman Old Style" pitchFamily="18" charset="0"/>
                        </a:rPr>
                        <a:t>1.05</a:t>
                      </a:r>
                    </a:p>
                  </a:txBody>
                  <a:tcPr/>
                </a:tc>
                <a:tc>
                  <a:txBody>
                    <a:bodyPr/>
                    <a:lstStyle/>
                    <a:p>
                      <a:pPr marL="0" algn="r" rtl="0" eaLnBrk="1" latinLnBrk="0" hangingPunct="1"/>
                      <a:r>
                        <a:rPr kumimoji="0" lang="en-IN" sz="1500" kern="1200" dirty="0">
                          <a:solidFill>
                            <a:srgbClr val="002060"/>
                          </a:solidFill>
                          <a:latin typeface="Bookman Old Style" pitchFamily="18" charset="0"/>
                          <a:ea typeface="+mn-ea"/>
                          <a:cs typeface="+mn-cs"/>
                        </a:rPr>
                        <a:t>1.15</a:t>
                      </a:r>
                    </a:p>
                  </a:txBody>
                  <a:tcPr/>
                </a:tc>
                <a:tc>
                  <a:txBody>
                    <a:bodyPr/>
                    <a:lstStyle/>
                    <a:p>
                      <a:pPr algn="r"/>
                      <a:r>
                        <a:rPr lang="en-IN" sz="1500" dirty="0">
                          <a:solidFill>
                            <a:srgbClr val="002060"/>
                          </a:solidFill>
                          <a:latin typeface="Bookman Old Style" pitchFamily="18" charset="0"/>
                        </a:rPr>
                        <a:t>2.20</a:t>
                      </a:r>
                    </a:p>
                  </a:txBody>
                  <a:tcPr/>
                </a:tc>
                <a:tc>
                  <a:txBody>
                    <a:bodyPr/>
                    <a:lstStyle/>
                    <a:p>
                      <a:pPr algn="r"/>
                      <a:r>
                        <a:rPr lang="en-US" sz="1500" b="1" dirty="0">
                          <a:solidFill>
                            <a:srgbClr val="002060"/>
                          </a:solidFill>
                          <a:latin typeface="Bookman Old Style" pitchFamily="18" charset="0"/>
                        </a:rPr>
                        <a:t>1.15</a:t>
                      </a:r>
                    </a:p>
                    <a:p>
                      <a:pPr algn="r"/>
                      <a:r>
                        <a:rPr lang="en-US" sz="1500" b="1" dirty="0">
                          <a:solidFill>
                            <a:srgbClr val="002060"/>
                          </a:solidFill>
                          <a:latin typeface="Bookman Old Style" pitchFamily="18" charset="0"/>
                        </a:rPr>
                        <a:t>(52.27%)</a:t>
                      </a:r>
                      <a:endParaRPr lang="en-IN" sz="1500" b="1" dirty="0">
                        <a:solidFill>
                          <a:srgbClr val="002060"/>
                        </a:solidFill>
                        <a:latin typeface="Bookman Old Style" pitchFamily="18" charset="0"/>
                      </a:endParaRPr>
                    </a:p>
                  </a:txBody>
                  <a:tcPr/>
                </a:tc>
                <a:extLst>
                  <a:ext uri="{0D108BD9-81ED-4DB2-BD59-A6C34878D82A}">
                    <a16:rowId xmlns:a16="http://schemas.microsoft.com/office/drawing/2014/main" xmlns="" val="10001"/>
                  </a:ext>
                </a:extLst>
              </a:tr>
              <a:tr h="576064">
                <a:tc>
                  <a:txBody>
                    <a:bodyPr/>
                    <a:lstStyle/>
                    <a:p>
                      <a:r>
                        <a:rPr lang="en-US" sz="1500" dirty="0" err="1">
                          <a:solidFill>
                            <a:srgbClr val="002060"/>
                          </a:solidFill>
                          <a:latin typeface="Bookman Old Style" pitchFamily="18" charset="0"/>
                        </a:rPr>
                        <a:t>U.Primary</a:t>
                      </a:r>
                      <a:endParaRPr lang="en-IN" sz="1500" dirty="0">
                        <a:solidFill>
                          <a:srgbClr val="002060"/>
                        </a:solidFill>
                        <a:latin typeface="Bookman Old Style" pitchFamily="18" charset="0"/>
                      </a:endParaRPr>
                    </a:p>
                  </a:txBody>
                  <a:tcPr/>
                </a:tc>
                <a:tc>
                  <a:txBody>
                    <a:bodyPr/>
                    <a:lstStyle/>
                    <a:p>
                      <a:pPr algn="r"/>
                      <a:r>
                        <a:rPr lang="en-IN" sz="1500" dirty="0" smtClean="0">
                          <a:solidFill>
                            <a:srgbClr val="002060"/>
                          </a:solidFill>
                          <a:latin typeface="Bookman Old Style" pitchFamily="18" charset="0"/>
                        </a:rPr>
                        <a:t>1.93</a:t>
                      </a:r>
                      <a:endParaRPr lang="en-IN" sz="1500" dirty="0">
                        <a:solidFill>
                          <a:srgbClr val="002060"/>
                        </a:solidFill>
                        <a:latin typeface="Bookman Old Style" pitchFamily="18" charset="0"/>
                      </a:endParaRPr>
                    </a:p>
                  </a:txBody>
                  <a:tcPr/>
                </a:tc>
                <a:tc>
                  <a:txBody>
                    <a:bodyPr/>
                    <a:lstStyle/>
                    <a:p>
                      <a:pPr algn="r"/>
                      <a:r>
                        <a:rPr lang="en-IN" sz="1500" dirty="0">
                          <a:solidFill>
                            <a:srgbClr val="002060"/>
                          </a:solidFill>
                          <a:latin typeface="Bookman Old Style" pitchFamily="18" charset="0"/>
                        </a:rPr>
                        <a:t>0.55</a:t>
                      </a:r>
                    </a:p>
                  </a:txBody>
                  <a:tcPr/>
                </a:tc>
                <a:tc>
                  <a:txBody>
                    <a:bodyPr/>
                    <a:lstStyle/>
                    <a:p>
                      <a:pPr marL="0" algn="r" rtl="0" eaLnBrk="1" latinLnBrk="0" hangingPunct="1"/>
                      <a:r>
                        <a:rPr kumimoji="0" lang="en-IN" sz="1500" kern="1200" dirty="0">
                          <a:solidFill>
                            <a:srgbClr val="002060"/>
                          </a:solidFill>
                          <a:latin typeface="Bookman Old Style" pitchFamily="18" charset="0"/>
                          <a:ea typeface="+mn-ea"/>
                          <a:cs typeface="+mn-cs"/>
                        </a:rPr>
                        <a:t>1.08</a:t>
                      </a:r>
                    </a:p>
                  </a:txBody>
                  <a:tcPr/>
                </a:tc>
                <a:tc>
                  <a:txBody>
                    <a:bodyPr/>
                    <a:lstStyle/>
                    <a:p>
                      <a:pPr algn="r"/>
                      <a:r>
                        <a:rPr lang="en-IN" sz="1500" dirty="0">
                          <a:solidFill>
                            <a:srgbClr val="002060"/>
                          </a:solidFill>
                          <a:latin typeface="Bookman Old Style" pitchFamily="18" charset="0"/>
                        </a:rPr>
                        <a:t>1.63</a:t>
                      </a:r>
                    </a:p>
                  </a:txBody>
                  <a:tcPr/>
                </a:tc>
                <a:tc>
                  <a:txBody>
                    <a:bodyPr/>
                    <a:lstStyle/>
                    <a:p>
                      <a:pPr algn="r"/>
                      <a:r>
                        <a:rPr lang="en-US" sz="1500" b="1" dirty="0">
                          <a:solidFill>
                            <a:srgbClr val="002060"/>
                          </a:solidFill>
                          <a:latin typeface="Bookman Old Style" pitchFamily="18" charset="0"/>
                        </a:rPr>
                        <a:t> 0.78</a:t>
                      </a:r>
                    </a:p>
                    <a:p>
                      <a:pPr algn="r"/>
                      <a:r>
                        <a:rPr lang="en-US" sz="1500" b="1" dirty="0">
                          <a:solidFill>
                            <a:srgbClr val="002060"/>
                          </a:solidFill>
                          <a:latin typeface="Bookman Old Style" pitchFamily="18" charset="0"/>
                        </a:rPr>
                        <a:t>(47.85%)</a:t>
                      </a:r>
                      <a:endParaRPr lang="en-IN" sz="1500" b="1" dirty="0">
                        <a:solidFill>
                          <a:srgbClr val="002060"/>
                        </a:solidFill>
                        <a:latin typeface="Bookman Old Style" pitchFamily="18" charset="0"/>
                      </a:endParaRPr>
                    </a:p>
                  </a:txBody>
                  <a:tcPr/>
                </a:tc>
                <a:extLst>
                  <a:ext uri="{0D108BD9-81ED-4DB2-BD59-A6C34878D82A}">
                    <a16:rowId xmlns:a16="http://schemas.microsoft.com/office/drawing/2014/main" xmlns="" val="10002"/>
                  </a:ext>
                </a:extLst>
              </a:tr>
              <a:tr h="576064">
                <a:tc>
                  <a:txBody>
                    <a:bodyPr/>
                    <a:lstStyle/>
                    <a:p>
                      <a:r>
                        <a:rPr lang="en-US" sz="1500" b="1" dirty="0">
                          <a:solidFill>
                            <a:srgbClr val="002060"/>
                          </a:solidFill>
                          <a:latin typeface="Bookman Old Style" pitchFamily="18" charset="0"/>
                        </a:rPr>
                        <a:t>Total</a:t>
                      </a:r>
                      <a:endParaRPr lang="en-IN" sz="1500" b="1" dirty="0">
                        <a:solidFill>
                          <a:srgbClr val="002060"/>
                        </a:solidFill>
                        <a:latin typeface="Bookman Old Style" pitchFamily="18" charset="0"/>
                      </a:endParaRPr>
                    </a:p>
                  </a:txBody>
                  <a:tcPr/>
                </a:tc>
                <a:tc>
                  <a:txBody>
                    <a:bodyPr/>
                    <a:lstStyle/>
                    <a:p>
                      <a:pPr algn="r"/>
                      <a:r>
                        <a:rPr lang="en-IN" sz="1500" b="1" dirty="0" smtClean="0">
                          <a:solidFill>
                            <a:srgbClr val="002060"/>
                          </a:solidFill>
                          <a:latin typeface="Bookman Old Style" pitchFamily="18" charset="0"/>
                        </a:rPr>
                        <a:t>3.83</a:t>
                      </a:r>
                      <a:endParaRPr lang="en-IN" sz="1500" b="1" dirty="0">
                        <a:solidFill>
                          <a:srgbClr val="002060"/>
                        </a:solidFill>
                        <a:latin typeface="Bookman Old Style" pitchFamily="18" charset="0"/>
                      </a:endParaRPr>
                    </a:p>
                  </a:txBody>
                  <a:tcPr/>
                </a:tc>
                <a:tc>
                  <a:txBody>
                    <a:bodyPr/>
                    <a:lstStyle/>
                    <a:p>
                      <a:pPr marL="0" algn="r" rtl="0" eaLnBrk="1" latinLnBrk="0" hangingPunct="1"/>
                      <a:r>
                        <a:rPr kumimoji="0" lang="en-IN" sz="1500" b="1" kern="1200" dirty="0">
                          <a:solidFill>
                            <a:srgbClr val="002060"/>
                          </a:solidFill>
                          <a:latin typeface="Bookman Old Style" pitchFamily="18" charset="0"/>
                          <a:ea typeface="+mn-ea"/>
                          <a:cs typeface="+mn-cs"/>
                        </a:rPr>
                        <a:t>1.60</a:t>
                      </a:r>
                    </a:p>
                  </a:txBody>
                  <a:tcPr/>
                </a:tc>
                <a:tc>
                  <a:txBody>
                    <a:bodyPr/>
                    <a:lstStyle/>
                    <a:p>
                      <a:pPr algn="r"/>
                      <a:r>
                        <a:rPr lang="en-IN" sz="1500" b="1" dirty="0">
                          <a:solidFill>
                            <a:srgbClr val="002060"/>
                          </a:solidFill>
                          <a:latin typeface="Bookman Old Style" pitchFamily="18" charset="0"/>
                        </a:rPr>
                        <a:t>2.23</a:t>
                      </a:r>
                    </a:p>
                  </a:txBody>
                  <a:tcPr/>
                </a:tc>
                <a:tc>
                  <a:txBody>
                    <a:bodyPr/>
                    <a:lstStyle/>
                    <a:p>
                      <a:pPr algn="r"/>
                      <a:r>
                        <a:rPr lang="en-IN" sz="1500" b="1" dirty="0">
                          <a:solidFill>
                            <a:srgbClr val="002060"/>
                          </a:solidFill>
                          <a:latin typeface="Bookman Old Style" pitchFamily="18" charset="0"/>
                        </a:rPr>
                        <a:t>3.83</a:t>
                      </a:r>
                    </a:p>
                  </a:txBody>
                  <a:tcPr/>
                </a:tc>
                <a:tc>
                  <a:txBody>
                    <a:bodyPr/>
                    <a:lstStyle/>
                    <a:p>
                      <a:pPr algn="r"/>
                      <a:r>
                        <a:rPr lang="en-US" sz="1500" b="1" dirty="0">
                          <a:solidFill>
                            <a:srgbClr val="002060"/>
                          </a:solidFill>
                          <a:latin typeface="Bookman Old Style" pitchFamily="18" charset="0"/>
                        </a:rPr>
                        <a:t>1.93</a:t>
                      </a:r>
                    </a:p>
                    <a:p>
                      <a:pPr algn="r"/>
                      <a:r>
                        <a:rPr lang="en-US" sz="1500" b="1" dirty="0">
                          <a:solidFill>
                            <a:srgbClr val="002060"/>
                          </a:solidFill>
                          <a:latin typeface="Bookman Old Style" pitchFamily="18" charset="0"/>
                        </a:rPr>
                        <a:t>(50.39%)</a:t>
                      </a:r>
                      <a:endParaRPr lang="en-IN" sz="1500" b="1" dirty="0">
                        <a:solidFill>
                          <a:srgbClr val="002060"/>
                        </a:solidFill>
                        <a:latin typeface="Bookman Old Style" pitchFamily="18" charset="0"/>
                      </a:endParaRPr>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7010400" y="1066801"/>
            <a:ext cx="1752600" cy="1600438"/>
          </a:xfrm>
          <a:prstGeom prst="rect">
            <a:avLst/>
          </a:prstGeom>
          <a:noFill/>
        </p:spPr>
        <p:txBody>
          <a:bodyPr wrap="square" rtlCol="0">
            <a:spAutoFit/>
          </a:bodyPr>
          <a:lstStyle/>
          <a:p>
            <a:endParaRPr lang="en-US" sz="2000" b="1" dirty="0" smtClean="0">
              <a:solidFill>
                <a:schemeClr val="accent1"/>
              </a:solidFill>
              <a:latin typeface="Bookman Old Style" pitchFamily="18" charset="0"/>
            </a:endParaRPr>
          </a:p>
          <a:p>
            <a:endParaRPr lang="en-US" sz="2000" b="1" dirty="0" smtClean="0">
              <a:solidFill>
                <a:schemeClr val="accent1"/>
              </a:solidFill>
              <a:latin typeface="Bookman Old Style" pitchFamily="18" charset="0"/>
            </a:endParaRPr>
          </a:p>
          <a:p>
            <a:endParaRPr lang="en-US" sz="2000" b="1" dirty="0" smtClean="0">
              <a:solidFill>
                <a:schemeClr val="accent1"/>
              </a:solidFill>
              <a:latin typeface="Bookman Old Style" pitchFamily="18" charset="0"/>
            </a:endParaRPr>
          </a:p>
          <a:p>
            <a:r>
              <a:rPr lang="en-US" sz="2000" b="1" dirty="0" smtClean="0">
                <a:solidFill>
                  <a:schemeClr val="accent1"/>
                </a:solidFill>
                <a:latin typeface="Bookman Old Style" pitchFamily="18" charset="0"/>
              </a:rPr>
              <a:t>(Rs. In Cr.)</a:t>
            </a:r>
          </a:p>
          <a:p>
            <a:endParaRPr lang="en-IN" dirty="0"/>
          </a:p>
        </p:txBody>
      </p:sp>
      <p:sp>
        <p:nvSpPr>
          <p:cNvPr id="8" name="TextBox 7"/>
          <p:cNvSpPr txBox="1"/>
          <p:nvPr/>
        </p:nvSpPr>
        <p:spPr>
          <a:xfrm>
            <a:off x="0" y="5943600"/>
            <a:ext cx="9144000" cy="1200329"/>
          </a:xfrm>
          <a:prstGeom prst="rect">
            <a:avLst/>
          </a:prstGeom>
          <a:noFill/>
        </p:spPr>
        <p:txBody>
          <a:bodyPr wrap="square" rtlCol="0">
            <a:spAutoFit/>
          </a:bodyPr>
          <a:lstStyle/>
          <a:p>
            <a:endParaRPr lang="en-US" b="1" dirty="0">
              <a:solidFill>
                <a:schemeClr val="accent4">
                  <a:lumMod val="60000"/>
                  <a:lumOff val="40000"/>
                </a:schemeClr>
              </a:solidFill>
            </a:endParaRPr>
          </a:p>
          <a:p>
            <a:pPr>
              <a:buFont typeface="Arial" pitchFamily="34" charset="0"/>
              <a:buChar char="•"/>
            </a:pPr>
            <a:endParaRPr lang="en-US" dirty="0"/>
          </a:p>
          <a:p>
            <a:pPr>
              <a:buFont typeface="Arial" pitchFamily="34" charset="0"/>
              <a:buChar char="•"/>
            </a:pPr>
            <a:endParaRPr lang="en-US" dirty="0"/>
          </a:p>
          <a:p>
            <a:endParaRPr lang="en-IN"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0312" y="0"/>
            <a:ext cx="8933688" cy="1447800"/>
          </a:xfrm>
        </p:spPr>
        <p:txBody>
          <a:bodyPr>
            <a:noAutofit/>
          </a:bodyPr>
          <a:lstStyle/>
          <a:p>
            <a:pPr algn="ctr"/>
            <a:r>
              <a:rPr lang="en-IN" sz="3200" b="1" dirty="0">
                <a:solidFill>
                  <a:schemeClr val="tx1"/>
                </a:solidFill>
                <a:latin typeface="Bookman Old Style" pitchFamily="18" charset="0"/>
                <a:cs typeface="Times New Roman" pitchFamily="18" charset="0"/>
              </a:rPr>
              <a:t>Budget Allocation &amp; Expenditure on Transportation Cost </a:t>
            </a:r>
            <a:r>
              <a:rPr lang="en-IN" sz="3200" b="1" dirty="0" err="1">
                <a:solidFill>
                  <a:schemeClr val="tx1"/>
                </a:solidFill>
                <a:latin typeface="Bookman Old Style" pitchFamily="18" charset="0"/>
                <a:cs typeface="Times New Roman" pitchFamily="18" charset="0"/>
              </a:rPr>
              <a:t>upto</a:t>
            </a:r>
            <a:r>
              <a:rPr lang="en-IN" sz="3200" b="1" dirty="0">
                <a:solidFill>
                  <a:schemeClr val="tx1"/>
                </a:solidFill>
                <a:latin typeface="Bookman Old Style" pitchFamily="18" charset="0"/>
                <a:cs typeface="Times New Roman" pitchFamily="18" charset="0"/>
              </a:rPr>
              <a:t>  31-03-2020</a:t>
            </a:r>
            <a:r>
              <a:rPr lang="en-IN" sz="3200" dirty="0">
                <a:solidFill>
                  <a:schemeClr val="tx1"/>
                </a:solidFill>
                <a:latin typeface="Lucida Bright" pitchFamily="18" charset="0"/>
              </a:rPr>
              <a:t/>
            </a:r>
            <a:br>
              <a:rPr lang="en-IN" sz="3200" dirty="0">
                <a:solidFill>
                  <a:schemeClr val="tx1"/>
                </a:solidFill>
                <a:latin typeface="Lucida Bright" pitchFamily="18" charset="0"/>
              </a:rPr>
            </a:br>
            <a:endParaRPr lang="en-IN" sz="3200" dirty="0">
              <a:solidFill>
                <a:schemeClr val="tx1"/>
              </a:solidFill>
              <a:latin typeface="Lucida Bright" pitchFamily="18" charset="0"/>
            </a:endParaRPr>
          </a:p>
        </p:txBody>
      </p:sp>
      <p:sp>
        <p:nvSpPr>
          <p:cNvPr id="4" name="Slide Number Placeholder 3"/>
          <p:cNvSpPr>
            <a:spLocks noGrp="1"/>
          </p:cNvSpPr>
          <p:nvPr>
            <p:ph type="sldNum" sz="quarter" idx="11"/>
          </p:nvPr>
        </p:nvSpPr>
        <p:spPr/>
        <p:txBody>
          <a:bodyPr/>
          <a:lstStyle/>
          <a:p>
            <a:pPr>
              <a:defRPr/>
            </a:pPr>
            <a:fld id="{C212BD38-98A5-4806-A9FC-8EE783D433BD}" type="slidenum">
              <a:rPr lang="en-US" smtClean="0"/>
              <a:pPr>
                <a:defRPr/>
              </a:pPr>
              <a:t>15</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148049330"/>
              </p:ext>
            </p:extLst>
          </p:nvPr>
        </p:nvGraphicFramePr>
        <p:xfrm>
          <a:off x="0" y="1600200"/>
          <a:ext cx="8784976" cy="2850583"/>
        </p:xfrm>
        <a:graphic>
          <a:graphicData uri="http://schemas.openxmlformats.org/drawingml/2006/table">
            <a:tbl>
              <a:tblPr firstRow="1" bandRow="1">
                <a:tableStyleId>{5C22544A-7EE6-4342-B048-85BDC9FD1C3A}</a:tableStyleId>
              </a:tblPr>
              <a:tblGrid>
                <a:gridCol w="1338878">
                  <a:extLst>
                    <a:ext uri="{9D8B030D-6E8A-4147-A177-3AD203B41FA5}">
                      <a16:colId xmlns:a16="http://schemas.microsoft.com/office/drawing/2014/main" xmlns="" val="20000"/>
                    </a:ext>
                  </a:extLst>
                </a:gridCol>
                <a:gridCol w="1920684">
                  <a:extLst>
                    <a:ext uri="{9D8B030D-6E8A-4147-A177-3AD203B41FA5}">
                      <a16:colId xmlns:a16="http://schemas.microsoft.com/office/drawing/2014/main" xmlns="" val="20001"/>
                    </a:ext>
                  </a:extLst>
                </a:gridCol>
                <a:gridCol w="1628581">
                  <a:extLst>
                    <a:ext uri="{9D8B030D-6E8A-4147-A177-3AD203B41FA5}">
                      <a16:colId xmlns:a16="http://schemas.microsoft.com/office/drawing/2014/main" xmlns="" val="20002"/>
                    </a:ext>
                  </a:extLst>
                </a:gridCol>
                <a:gridCol w="1274541">
                  <a:extLst>
                    <a:ext uri="{9D8B030D-6E8A-4147-A177-3AD203B41FA5}">
                      <a16:colId xmlns:a16="http://schemas.microsoft.com/office/drawing/2014/main" xmlns="" val="20003"/>
                    </a:ext>
                  </a:extLst>
                </a:gridCol>
                <a:gridCol w="1132926">
                  <a:extLst>
                    <a:ext uri="{9D8B030D-6E8A-4147-A177-3AD203B41FA5}">
                      <a16:colId xmlns:a16="http://schemas.microsoft.com/office/drawing/2014/main" xmlns="" val="20004"/>
                    </a:ext>
                  </a:extLst>
                </a:gridCol>
                <a:gridCol w="1489366">
                  <a:extLst>
                    <a:ext uri="{9D8B030D-6E8A-4147-A177-3AD203B41FA5}">
                      <a16:colId xmlns:a16="http://schemas.microsoft.com/office/drawing/2014/main" xmlns="" val="20005"/>
                    </a:ext>
                  </a:extLst>
                </a:gridCol>
              </a:tblGrid>
              <a:tr h="1098491">
                <a:tc>
                  <a:txBody>
                    <a:bodyPr/>
                    <a:lstStyle/>
                    <a:p>
                      <a:r>
                        <a:rPr lang="en-US" sz="1500" dirty="0">
                          <a:solidFill>
                            <a:schemeClr val="tx1"/>
                          </a:solidFill>
                          <a:latin typeface="Bookman Old Style" pitchFamily="18" charset="0"/>
                        </a:rPr>
                        <a:t>Class Category</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kumimoji="0" lang="en-US" sz="1500" b="1" kern="1200" dirty="0">
                          <a:solidFill>
                            <a:schemeClr val="tx1"/>
                          </a:solidFill>
                          <a:latin typeface="Bookman Old Style" pitchFamily="18" charset="0"/>
                          <a:ea typeface="+mn-ea"/>
                          <a:cs typeface="+mn-cs"/>
                        </a:rPr>
                        <a:t>Approved Budget               (100% Centrally sponsored)</a:t>
                      </a:r>
                      <a:endParaRPr kumimoji="0" lang="en-IN" sz="15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kumimoji="0" lang="en-US" sz="1500" b="1" kern="1200" dirty="0">
                          <a:solidFill>
                            <a:schemeClr val="tx1"/>
                          </a:solidFill>
                          <a:latin typeface="Bookman Old Style" pitchFamily="18" charset="0"/>
                          <a:ea typeface="+mn-ea"/>
                          <a:cs typeface="+mn-cs"/>
                        </a:rPr>
                        <a:t>Unspent Balance of last year (CS)</a:t>
                      </a:r>
                      <a:endParaRPr kumimoji="0" lang="en-IN" sz="1500" b="1" kern="1200" dirty="0">
                        <a:solidFill>
                          <a:schemeClr val="tx1"/>
                        </a:solidFill>
                        <a:latin typeface="Bookman Old Style" pitchFamily="18" charset="0"/>
                        <a:ea typeface="+mn-ea"/>
                        <a:cs typeface="+mn-cs"/>
                      </a:endParaRPr>
                    </a:p>
                  </a:txBody>
                  <a:tcPr>
                    <a:solidFill>
                      <a:schemeClr val="accent2">
                        <a:lumMod val="60000"/>
                        <a:lumOff val="40000"/>
                      </a:schemeClr>
                    </a:solidFill>
                  </a:tcPr>
                </a:tc>
                <a:tc>
                  <a:txBody>
                    <a:bodyPr/>
                    <a:lstStyle/>
                    <a:p>
                      <a:pPr algn="ctr"/>
                      <a:r>
                        <a:rPr lang="en-US" sz="1500" dirty="0">
                          <a:solidFill>
                            <a:schemeClr val="tx1"/>
                          </a:solidFill>
                          <a:latin typeface="Bookman Old Style" pitchFamily="18" charset="0"/>
                        </a:rPr>
                        <a:t>Released Amount (CS)</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lang="en-US" sz="1500" dirty="0">
                          <a:solidFill>
                            <a:schemeClr val="tx1"/>
                          </a:solidFill>
                          <a:latin typeface="Bookman Old Style" pitchFamily="18" charset="0"/>
                        </a:rPr>
                        <a:t>Total (CS)</a:t>
                      </a:r>
                      <a:endParaRPr lang="en-IN" sz="1500" dirty="0">
                        <a:solidFill>
                          <a:schemeClr val="tx1"/>
                        </a:solidFill>
                        <a:latin typeface="Bookman Old Style" pitchFamily="18" charset="0"/>
                      </a:endParaRPr>
                    </a:p>
                  </a:txBody>
                  <a:tcPr>
                    <a:solidFill>
                      <a:schemeClr val="accent2">
                        <a:lumMod val="60000"/>
                        <a:lumOff val="40000"/>
                      </a:schemeClr>
                    </a:solidFill>
                  </a:tcPr>
                </a:tc>
                <a:tc>
                  <a:txBody>
                    <a:bodyPr/>
                    <a:lstStyle/>
                    <a:p>
                      <a:pPr algn="ctr"/>
                      <a:r>
                        <a:rPr lang="en-US" sz="1500" dirty="0">
                          <a:solidFill>
                            <a:schemeClr val="tx1"/>
                          </a:solidFill>
                          <a:latin typeface="Bookman Old Style" pitchFamily="18" charset="0"/>
                        </a:rPr>
                        <a:t>Expenditure</a:t>
                      </a:r>
                      <a:endParaRPr lang="en-IN" sz="1500" dirty="0">
                        <a:solidFill>
                          <a:schemeClr val="tx1"/>
                        </a:solidFill>
                        <a:latin typeface="Bookman Old Style" pitchFamily="18" charset="0"/>
                      </a:endParaRPr>
                    </a:p>
                  </a:txBody>
                  <a:tcPr>
                    <a:solidFill>
                      <a:schemeClr val="accent2">
                        <a:lumMod val="60000"/>
                        <a:lumOff val="40000"/>
                      </a:schemeClr>
                    </a:solidFill>
                  </a:tcPr>
                </a:tc>
                <a:extLst>
                  <a:ext uri="{0D108BD9-81ED-4DB2-BD59-A6C34878D82A}">
                    <a16:rowId xmlns:a16="http://schemas.microsoft.com/office/drawing/2014/main" xmlns="" val="10000"/>
                  </a:ext>
                </a:extLst>
              </a:tr>
              <a:tr h="449441">
                <a:tc>
                  <a:txBody>
                    <a:bodyPr/>
                    <a:lstStyle/>
                    <a:p>
                      <a:r>
                        <a:rPr lang="en-US" sz="1500" dirty="0">
                          <a:solidFill>
                            <a:schemeClr val="tx1"/>
                          </a:solidFill>
                          <a:latin typeface="Bookman Old Style" pitchFamily="18" charset="0"/>
                        </a:rPr>
                        <a:t>Primary</a:t>
                      </a:r>
                      <a:endParaRPr lang="en-IN" sz="1500" dirty="0">
                        <a:solidFill>
                          <a:schemeClr val="tx1"/>
                        </a:solidFill>
                        <a:latin typeface="Bookman Old Style" pitchFamily="18" charset="0"/>
                      </a:endParaRPr>
                    </a:p>
                  </a:txBody>
                  <a:tcPr/>
                </a:tc>
                <a:tc>
                  <a:txBody>
                    <a:bodyPr/>
                    <a:lstStyle/>
                    <a:p>
                      <a:pPr algn="r"/>
                      <a:r>
                        <a:rPr lang="en-IN" sz="1500" dirty="0">
                          <a:solidFill>
                            <a:schemeClr val="tx1"/>
                          </a:solidFill>
                          <a:latin typeface="Bookman Old Style" pitchFamily="18" charset="0"/>
                        </a:rPr>
                        <a:t>3.25</a:t>
                      </a:r>
                    </a:p>
                  </a:txBody>
                  <a:tcPr/>
                </a:tc>
                <a:tc>
                  <a:txBody>
                    <a:bodyPr/>
                    <a:lstStyle/>
                    <a:p>
                      <a:pPr marL="0" algn="r" rtl="0" eaLnBrk="1" latinLnBrk="0" hangingPunct="1"/>
                      <a:r>
                        <a:rPr kumimoji="0" lang="en-IN" sz="1500" b="0" kern="1200" dirty="0">
                          <a:solidFill>
                            <a:schemeClr val="tx1"/>
                          </a:solidFill>
                          <a:latin typeface="Bookman Old Style" pitchFamily="18" charset="0"/>
                          <a:ea typeface="+mn-ea"/>
                          <a:cs typeface="+mn-cs"/>
                        </a:rPr>
                        <a:t>0.91</a:t>
                      </a:r>
                    </a:p>
                  </a:txBody>
                  <a:tcPr/>
                </a:tc>
                <a:tc>
                  <a:txBody>
                    <a:bodyPr/>
                    <a:lstStyle/>
                    <a:p>
                      <a:pPr marL="0" algn="r" rtl="0" eaLnBrk="1" latinLnBrk="0" hangingPunct="1"/>
                      <a:r>
                        <a:rPr kumimoji="0" lang="en-IN" sz="1500" b="0" kern="1200" dirty="0">
                          <a:solidFill>
                            <a:schemeClr val="tx1"/>
                          </a:solidFill>
                          <a:latin typeface="Bookman Old Style" pitchFamily="18" charset="0"/>
                          <a:ea typeface="+mn-ea"/>
                          <a:cs typeface="+mn-cs"/>
                        </a:rPr>
                        <a:t>1.99</a:t>
                      </a:r>
                    </a:p>
                  </a:txBody>
                  <a:tcPr/>
                </a:tc>
                <a:tc>
                  <a:txBody>
                    <a:bodyPr/>
                    <a:lstStyle/>
                    <a:p>
                      <a:pPr algn="r"/>
                      <a:r>
                        <a:rPr lang="en-IN" sz="1500" dirty="0">
                          <a:solidFill>
                            <a:schemeClr val="tx1"/>
                          </a:solidFill>
                          <a:latin typeface="Bookman Old Style" pitchFamily="18" charset="0"/>
                        </a:rPr>
                        <a:t>2.90</a:t>
                      </a:r>
                    </a:p>
                  </a:txBody>
                  <a:tcPr/>
                </a:tc>
                <a:tc>
                  <a:txBody>
                    <a:bodyPr/>
                    <a:lstStyle/>
                    <a:p>
                      <a:pPr algn="r"/>
                      <a:r>
                        <a:rPr lang="en-US" sz="1500" b="1" dirty="0">
                          <a:solidFill>
                            <a:schemeClr val="tx1"/>
                          </a:solidFill>
                          <a:latin typeface="Bookman Old Style" pitchFamily="18" charset="0"/>
                        </a:rPr>
                        <a:t>1.19 (41.03%)</a:t>
                      </a:r>
                      <a:endParaRPr lang="en-IN" sz="1500" b="1" dirty="0">
                        <a:solidFill>
                          <a:schemeClr val="tx1"/>
                        </a:solidFill>
                        <a:latin typeface="Bookman Old Style" pitchFamily="18" charset="0"/>
                      </a:endParaRPr>
                    </a:p>
                  </a:txBody>
                  <a:tcPr/>
                </a:tc>
                <a:extLst>
                  <a:ext uri="{0D108BD9-81ED-4DB2-BD59-A6C34878D82A}">
                    <a16:rowId xmlns:a16="http://schemas.microsoft.com/office/drawing/2014/main" xmlns="" val="10001"/>
                  </a:ext>
                </a:extLst>
              </a:tr>
              <a:tr h="512860">
                <a:tc>
                  <a:txBody>
                    <a:bodyPr/>
                    <a:lstStyle/>
                    <a:p>
                      <a:r>
                        <a:rPr lang="en-US" sz="1500" dirty="0" err="1">
                          <a:solidFill>
                            <a:schemeClr val="tx1"/>
                          </a:solidFill>
                          <a:latin typeface="Bookman Old Style" pitchFamily="18" charset="0"/>
                        </a:rPr>
                        <a:t>U.Primary</a:t>
                      </a:r>
                      <a:endParaRPr lang="en-IN" sz="1500" dirty="0">
                        <a:solidFill>
                          <a:schemeClr val="tx1"/>
                        </a:solidFill>
                        <a:latin typeface="Bookman Old Style" pitchFamily="18" charset="0"/>
                      </a:endParaRPr>
                    </a:p>
                  </a:txBody>
                  <a:tcPr/>
                </a:tc>
                <a:tc>
                  <a:txBody>
                    <a:bodyPr/>
                    <a:lstStyle/>
                    <a:p>
                      <a:pPr algn="r"/>
                      <a:r>
                        <a:rPr lang="en-IN" sz="1500" dirty="0" smtClean="0">
                          <a:solidFill>
                            <a:schemeClr val="tx1"/>
                          </a:solidFill>
                          <a:latin typeface="Bookman Old Style" pitchFamily="18" charset="0"/>
                        </a:rPr>
                        <a:t>2.78</a:t>
                      </a:r>
                      <a:endParaRPr lang="en-IN" sz="1500" dirty="0">
                        <a:solidFill>
                          <a:schemeClr val="tx1"/>
                        </a:solidFill>
                        <a:latin typeface="Bookman Old Style" pitchFamily="18" charset="0"/>
                      </a:endParaRPr>
                    </a:p>
                  </a:txBody>
                  <a:tcPr/>
                </a:tc>
                <a:tc>
                  <a:txBody>
                    <a:bodyPr/>
                    <a:lstStyle/>
                    <a:p>
                      <a:pPr marL="0" algn="r" rtl="0" eaLnBrk="1" latinLnBrk="0" hangingPunct="1"/>
                      <a:r>
                        <a:rPr kumimoji="0" lang="en-IN" sz="1500" b="0" kern="1200" dirty="0">
                          <a:solidFill>
                            <a:schemeClr val="tx1"/>
                          </a:solidFill>
                          <a:latin typeface="Bookman Old Style" pitchFamily="18" charset="0"/>
                          <a:ea typeface="+mn-ea"/>
                          <a:cs typeface="+mn-cs"/>
                        </a:rPr>
                        <a:t>0.90</a:t>
                      </a:r>
                    </a:p>
                  </a:txBody>
                  <a:tcPr/>
                </a:tc>
                <a:tc>
                  <a:txBody>
                    <a:bodyPr/>
                    <a:lstStyle/>
                    <a:p>
                      <a:pPr marL="0" algn="r" rtl="0" eaLnBrk="1" latinLnBrk="0" hangingPunct="1"/>
                      <a:r>
                        <a:rPr kumimoji="0" lang="en-IN" sz="1500" b="0" kern="1200" dirty="0">
                          <a:solidFill>
                            <a:schemeClr val="tx1"/>
                          </a:solidFill>
                          <a:latin typeface="Bookman Old Style" pitchFamily="18" charset="0"/>
                          <a:ea typeface="+mn-ea"/>
                          <a:cs typeface="+mn-cs"/>
                        </a:rPr>
                        <a:t>1.97</a:t>
                      </a:r>
                    </a:p>
                  </a:txBody>
                  <a:tcPr/>
                </a:tc>
                <a:tc>
                  <a:txBody>
                    <a:bodyPr/>
                    <a:lstStyle/>
                    <a:p>
                      <a:pPr algn="r"/>
                      <a:r>
                        <a:rPr lang="en-IN" sz="1500" dirty="0">
                          <a:solidFill>
                            <a:schemeClr val="tx1"/>
                          </a:solidFill>
                          <a:latin typeface="Bookman Old Style" pitchFamily="18" charset="0"/>
                        </a:rPr>
                        <a:t>2.87</a:t>
                      </a:r>
                    </a:p>
                  </a:txBody>
                  <a:tcPr/>
                </a:tc>
                <a:tc>
                  <a:txBody>
                    <a:bodyPr/>
                    <a:lstStyle/>
                    <a:p>
                      <a:pPr algn="r"/>
                      <a:r>
                        <a:rPr lang="en-US" sz="1500" b="1" dirty="0">
                          <a:solidFill>
                            <a:schemeClr val="tx1"/>
                          </a:solidFill>
                          <a:latin typeface="Bookman Old Style" pitchFamily="18" charset="0"/>
                        </a:rPr>
                        <a:t>1.18 (41.11%)</a:t>
                      </a:r>
                      <a:endParaRPr lang="en-IN" sz="1500" b="1" dirty="0">
                        <a:solidFill>
                          <a:schemeClr val="tx1"/>
                        </a:solidFill>
                        <a:latin typeface="Bookman Old Style" pitchFamily="18" charset="0"/>
                      </a:endParaRPr>
                    </a:p>
                  </a:txBody>
                  <a:tcPr/>
                </a:tc>
                <a:extLst>
                  <a:ext uri="{0D108BD9-81ED-4DB2-BD59-A6C34878D82A}">
                    <a16:rowId xmlns:a16="http://schemas.microsoft.com/office/drawing/2014/main" xmlns="" val="10002"/>
                  </a:ext>
                </a:extLst>
              </a:tr>
              <a:tr h="654812">
                <a:tc>
                  <a:txBody>
                    <a:bodyPr/>
                    <a:lstStyle/>
                    <a:p>
                      <a:r>
                        <a:rPr lang="en-US" sz="1500" b="1" dirty="0">
                          <a:solidFill>
                            <a:schemeClr val="tx1"/>
                          </a:solidFill>
                          <a:latin typeface="Bookman Old Style" pitchFamily="18" charset="0"/>
                        </a:rPr>
                        <a:t>Total</a:t>
                      </a:r>
                      <a:endParaRPr lang="en-IN" sz="1500" b="1" dirty="0">
                        <a:solidFill>
                          <a:schemeClr val="tx1"/>
                        </a:solidFill>
                        <a:latin typeface="Bookman Old Style" pitchFamily="18" charset="0"/>
                      </a:endParaRPr>
                    </a:p>
                  </a:txBody>
                  <a:tcPr/>
                </a:tc>
                <a:tc>
                  <a:txBody>
                    <a:bodyPr/>
                    <a:lstStyle/>
                    <a:p>
                      <a:pPr algn="r"/>
                      <a:r>
                        <a:rPr lang="en-IN" sz="1500" b="1" dirty="0" smtClean="0">
                          <a:solidFill>
                            <a:schemeClr val="tx1"/>
                          </a:solidFill>
                          <a:latin typeface="Bookman Old Style" pitchFamily="18" charset="0"/>
                        </a:rPr>
                        <a:t>6.03</a:t>
                      </a:r>
                      <a:endParaRPr lang="en-IN" sz="1500" b="1" dirty="0">
                        <a:solidFill>
                          <a:schemeClr val="tx1"/>
                        </a:solidFill>
                        <a:latin typeface="Bookman Old Style" pitchFamily="18" charset="0"/>
                      </a:endParaRPr>
                    </a:p>
                  </a:txBody>
                  <a:tcPr/>
                </a:tc>
                <a:tc>
                  <a:txBody>
                    <a:bodyPr/>
                    <a:lstStyle/>
                    <a:p>
                      <a:pPr marL="0" algn="r" rtl="0" eaLnBrk="1" latinLnBrk="0" hangingPunct="1"/>
                      <a:r>
                        <a:rPr kumimoji="0" lang="en-IN" sz="1500" b="1" kern="1200" dirty="0">
                          <a:solidFill>
                            <a:schemeClr val="tx1"/>
                          </a:solidFill>
                          <a:latin typeface="Bookman Old Style" pitchFamily="18" charset="0"/>
                          <a:ea typeface="+mn-ea"/>
                          <a:cs typeface="+mn-cs"/>
                        </a:rPr>
                        <a:t>1.81</a:t>
                      </a:r>
                    </a:p>
                  </a:txBody>
                  <a:tcPr/>
                </a:tc>
                <a:tc>
                  <a:txBody>
                    <a:bodyPr/>
                    <a:lstStyle/>
                    <a:p>
                      <a:pPr marL="0" algn="r" rtl="0" eaLnBrk="1" latinLnBrk="0" hangingPunct="1"/>
                      <a:r>
                        <a:rPr kumimoji="0" lang="en-IN" sz="1500" b="1" kern="1200" dirty="0">
                          <a:solidFill>
                            <a:schemeClr val="tx1"/>
                          </a:solidFill>
                          <a:latin typeface="Bookman Old Style" pitchFamily="18" charset="0"/>
                          <a:ea typeface="+mn-ea"/>
                          <a:cs typeface="+mn-cs"/>
                        </a:rPr>
                        <a:t>3.96</a:t>
                      </a:r>
                    </a:p>
                  </a:txBody>
                  <a:tcPr/>
                </a:tc>
                <a:tc>
                  <a:txBody>
                    <a:bodyPr/>
                    <a:lstStyle/>
                    <a:p>
                      <a:pPr algn="r"/>
                      <a:r>
                        <a:rPr lang="en-IN" sz="1500" b="1" dirty="0">
                          <a:solidFill>
                            <a:schemeClr val="tx1"/>
                          </a:solidFill>
                          <a:latin typeface="Bookman Old Style" pitchFamily="18" charset="0"/>
                        </a:rPr>
                        <a:t>5.77</a:t>
                      </a:r>
                    </a:p>
                  </a:txBody>
                  <a:tcPr/>
                </a:tc>
                <a:tc>
                  <a:txBody>
                    <a:bodyPr/>
                    <a:lstStyle/>
                    <a:p>
                      <a:pPr algn="r"/>
                      <a:r>
                        <a:rPr lang="en-US" sz="1500" b="1" dirty="0">
                          <a:solidFill>
                            <a:schemeClr val="tx1"/>
                          </a:solidFill>
                          <a:latin typeface="Bookman Old Style" pitchFamily="18" charset="0"/>
                        </a:rPr>
                        <a:t>2.37  (41.07%)</a:t>
                      </a:r>
                      <a:endParaRPr lang="en-IN" sz="1500" b="1" dirty="0">
                        <a:solidFill>
                          <a:schemeClr val="tx1"/>
                        </a:solidFill>
                        <a:latin typeface="Bookman Old Style" pitchFamily="18" charset="0"/>
                      </a:endParaRPr>
                    </a:p>
                  </a:txBody>
                  <a:tcPr/>
                </a:tc>
                <a:extLst>
                  <a:ext uri="{0D108BD9-81ED-4DB2-BD59-A6C34878D82A}">
                    <a16:rowId xmlns:a16="http://schemas.microsoft.com/office/drawing/2014/main" xmlns="" val="10003"/>
                  </a:ext>
                </a:extLst>
              </a:tr>
            </a:tbl>
          </a:graphicData>
        </a:graphic>
      </p:graphicFrame>
      <p:sp>
        <p:nvSpPr>
          <p:cNvPr id="7" name="TextBox 6"/>
          <p:cNvSpPr txBox="1"/>
          <p:nvPr/>
        </p:nvSpPr>
        <p:spPr>
          <a:xfrm>
            <a:off x="7162800" y="990600"/>
            <a:ext cx="1905000" cy="369332"/>
          </a:xfrm>
          <a:prstGeom prst="rect">
            <a:avLst/>
          </a:prstGeom>
          <a:noFill/>
        </p:spPr>
        <p:txBody>
          <a:bodyPr wrap="square" rtlCol="0">
            <a:spAutoFit/>
          </a:bodyPr>
          <a:lstStyle/>
          <a:p>
            <a:r>
              <a:rPr lang="en-US" b="1" dirty="0" smtClean="0">
                <a:solidFill>
                  <a:schemeClr val="accent1"/>
                </a:solidFill>
                <a:latin typeface="Bookman Old Style" pitchFamily="18" charset="0"/>
              </a:rPr>
              <a:t>(</a:t>
            </a:r>
            <a:r>
              <a:rPr lang="en-US" b="1" dirty="0" err="1">
                <a:solidFill>
                  <a:schemeClr val="accent1"/>
                </a:solidFill>
                <a:latin typeface="Bookman Old Style" pitchFamily="18" charset="0"/>
              </a:rPr>
              <a:t>Rs.In</a:t>
            </a:r>
            <a:r>
              <a:rPr lang="en-US" b="1" dirty="0">
                <a:solidFill>
                  <a:schemeClr val="accent1"/>
                </a:solidFill>
                <a:latin typeface="Bookman Old Style" pitchFamily="18" charset="0"/>
              </a:rPr>
              <a:t> Cr.)</a:t>
            </a:r>
            <a:endParaRPr lang="en-IN" b="1" dirty="0">
              <a:solidFill>
                <a:schemeClr val="accent1"/>
              </a:solidFill>
              <a:latin typeface="Bookman Old Style" pitchFamily="18" charset="0"/>
            </a:endParaRPr>
          </a:p>
        </p:txBody>
      </p:sp>
      <p:sp>
        <p:nvSpPr>
          <p:cNvPr id="8" name="TextBox 7"/>
          <p:cNvSpPr txBox="1"/>
          <p:nvPr/>
        </p:nvSpPr>
        <p:spPr>
          <a:xfrm>
            <a:off x="228600" y="4572000"/>
            <a:ext cx="8534400" cy="923330"/>
          </a:xfrm>
          <a:prstGeom prst="rect">
            <a:avLst/>
          </a:prstGeom>
          <a:noFill/>
        </p:spPr>
        <p:txBody>
          <a:bodyPr wrap="square" rtlCol="0">
            <a:spAutoFit/>
          </a:bodyPr>
          <a:lstStyle/>
          <a:p>
            <a:pPr algn="ctr" fontAlgn="b"/>
            <a:r>
              <a:rPr lang="en-US" b="1" dirty="0" smtClean="0"/>
              <a:t>Note</a:t>
            </a:r>
            <a:r>
              <a:rPr lang="en-US" b="1" dirty="0"/>
              <a:t>: </a:t>
            </a:r>
            <a:r>
              <a:rPr lang="en-US" b="1" dirty="0" smtClean="0"/>
              <a:t>The bills of Transportation cost were received late . Even bills of year 2019-20 of  all districts  except </a:t>
            </a:r>
            <a:r>
              <a:rPr lang="en-US" b="1" dirty="0" err="1" smtClean="0"/>
              <a:t>Hissar</a:t>
            </a:r>
            <a:r>
              <a:rPr lang="en-US" b="1" dirty="0" smtClean="0"/>
              <a:t> &amp; </a:t>
            </a:r>
            <a:r>
              <a:rPr lang="en-US" b="1" dirty="0" err="1" smtClean="0"/>
              <a:t>Fatehabad</a:t>
            </a:r>
            <a:r>
              <a:rPr lang="en-US" b="1" dirty="0" smtClean="0"/>
              <a:t> have not been received till date. Hence, less expenditure incurred.</a:t>
            </a:r>
            <a:endParaRPr lang="en-US" b="1" dirty="0">
              <a:latin typeface="Aria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a:bodyPr>
          <a:lstStyle/>
          <a:p>
            <a:pPr algn="ctr"/>
            <a:r>
              <a:rPr lang="en-US" sz="2800" b="1" dirty="0">
                <a:solidFill>
                  <a:schemeClr val="tx1"/>
                </a:solidFill>
                <a:latin typeface="Bookman Old Style" pitchFamily="18" charset="0"/>
              </a:rPr>
              <a:t>Recipes</a:t>
            </a:r>
            <a:endParaRPr lang="en-IN" sz="2800" b="1" dirty="0">
              <a:solidFill>
                <a:schemeClr val="tx1"/>
              </a:solidFill>
              <a:latin typeface="Bookman Old Style" pitchFamily="18" charset="0"/>
            </a:endParaRPr>
          </a:p>
        </p:txBody>
      </p:sp>
      <p:sp>
        <p:nvSpPr>
          <p:cNvPr id="3" name="Content Placeholder 2"/>
          <p:cNvSpPr>
            <a:spLocks noGrp="1"/>
          </p:cNvSpPr>
          <p:nvPr>
            <p:ph sz="quarter" idx="1"/>
          </p:nvPr>
        </p:nvSpPr>
        <p:spPr>
          <a:xfrm>
            <a:off x="179512" y="620688"/>
            <a:ext cx="8712968" cy="2160240"/>
          </a:xfrm>
        </p:spPr>
        <p:txBody>
          <a:bodyPr>
            <a:normAutofit fontScale="40000" lnSpcReduction="20000"/>
          </a:bodyPr>
          <a:lstStyle/>
          <a:p>
            <a:pPr algn="just">
              <a:lnSpc>
                <a:spcPct val="170000"/>
              </a:lnSpc>
            </a:pPr>
            <a:r>
              <a:rPr lang="en-US" sz="3800" dirty="0">
                <a:latin typeface="Bookman Old Style" pitchFamily="18" charset="0"/>
              </a:rPr>
              <a:t>The </a:t>
            </a:r>
            <a:r>
              <a:rPr lang="en-US" sz="3800" dirty="0" smtClean="0">
                <a:latin typeface="Bookman Old Style" pitchFamily="18" charset="0"/>
              </a:rPr>
              <a:t>school children </a:t>
            </a:r>
            <a:r>
              <a:rPr lang="en-US" sz="3800" dirty="0">
                <a:latin typeface="Bookman Old Style" pitchFamily="18" charset="0"/>
              </a:rPr>
              <a:t>are provided cooked food as per menu decided by the Department. As per the observations of Joint Review </a:t>
            </a:r>
            <a:r>
              <a:rPr lang="en-US" sz="3800" dirty="0" smtClean="0">
                <a:latin typeface="Bookman Old Style" pitchFamily="18" charset="0"/>
              </a:rPr>
              <a:t>Mission, </a:t>
            </a:r>
            <a:r>
              <a:rPr lang="en-US" sz="3800" dirty="0">
                <a:latin typeface="Bookman Old Style" pitchFamily="18" charset="0"/>
              </a:rPr>
              <a:t>more vegetables and pulses have been included so that children could receive prescribed nutritive value through </a:t>
            </a:r>
            <a:r>
              <a:rPr lang="en-US" sz="3800" dirty="0" smtClean="0">
                <a:latin typeface="Bookman Old Style" pitchFamily="18" charset="0"/>
              </a:rPr>
              <a:t>meal. Therefore, </a:t>
            </a:r>
            <a:r>
              <a:rPr lang="en-US" sz="3800" dirty="0">
                <a:latin typeface="Bookman Old Style" pitchFamily="18" charset="0"/>
              </a:rPr>
              <a:t>recipes have been reviewed and now 20 recipes </a:t>
            </a:r>
            <a:r>
              <a:rPr lang="en-US" sz="3800" dirty="0" smtClean="0">
                <a:latin typeface="Bookman Old Style" pitchFamily="18" charset="0"/>
              </a:rPr>
              <a:t> </a:t>
            </a:r>
            <a:r>
              <a:rPr lang="en-US" sz="3800" dirty="0">
                <a:latin typeface="Bookman Old Style" pitchFamily="18" charset="0"/>
              </a:rPr>
              <a:t>(9 wheat based, 6 rice based, 1 peanut based and 4 Bajra based w.e.f 16/11/2018) are being served with w.e.f. 01-04-2014. </a:t>
            </a:r>
            <a:r>
              <a:rPr lang="en-US" sz="3800" dirty="0" smtClean="0">
                <a:latin typeface="Bookman Old Style" pitchFamily="18" charset="0"/>
              </a:rPr>
              <a:t> New </a:t>
            </a:r>
            <a:r>
              <a:rPr lang="en-US" sz="3800" dirty="0">
                <a:latin typeface="Bookman Old Style" pitchFamily="18" charset="0"/>
              </a:rPr>
              <a:t>recipes are as under:-</a:t>
            </a:r>
            <a:endParaRPr lang="en-IN" sz="3800" dirty="0">
              <a:latin typeface="Bookman Old Style" pitchFamily="18" charset="0"/>
            </a:endParaRPr>
          </a:p>
          <a:p>
            <a:pPr algn="just"/>
            <a:endParaRPr lang="en-IN" sz="2000" dirty="0">
              <a:latin typeface="Book Antiqua" pitchFamily="18" charset="0"/>
            </a:endParaRPr>
          </a:p>
          <a:p>
            <a:pPr>
              <a:buNone/>
            </a:pPr>
            <a:endParaRPr lang="en-IN" dirty="0">
              <a:latin typeface="Book Antiqua" pitchFamily="18" charset="0"/>
            </a:endParaRPr>
          </a:p>
        </p:txBody>
      </p:sp>
      <p:sp>
        <p:nvSpPr>
          <p:cNvPr id="6" name="Slide Number Placeholder 5"/>
          <p:cNvSpPr>
            <a:spLocks noGrp="1"/>
          </p:cNvSpPr>
          <p:nvPr>
            <p:ph type="sldNum" sz="quarter" idx="15"/>
          </p:nvPr>
        </p:nvSpPr>
        <p:spPr/>
        <p:txBody>
          <a:bodyPr/>
          <a:lstStyle/>
          <a:p>
            <a:pPr>
              <a:defRPr/>
            </a:pPr>
            <a:fld id="{1D3D73B6-85B6-4B74-B05A-59AA96DD6C95}" type="slidenum">
              <a:rPr lang="en-US" smtClean="0"/>
              <a:pPr>
                <a:defRPr/>
              </a:pPr>
              <a:t>16</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907335309"/>
              </p:ext>
            </p:extLst>
          </p:nvPr>
        </p:nvGraphicFramePr>
        <p:xfrm>
          <a:off x="533400" y="2895600"/>
          <a:ext cx="8136904" cy="3913764"/>
        </p:xfrm>
        <a:graphic>
          <a:graphicData uri="http://schemas.openxmlformats.org/drawingml/2006/table">
            <a:tbl>
              <a:tblPr firstRow="1" bandRow="1">
                <a:tableStyleId>{5C22544A-7EE6-4342-B048-85BDC9FD1C3A}</a:tableStyleId>
              </a:tblPr>
              <a:tblGrid>
                <a:gridCol w="3240360">
                  <a:extLst>
                    <a:ext uri="{9D8B030D-6E8A-4147-A177-3AD203B41FA5}">
                      <a16:colId xmlns:a16="http://schemas.microsoft.com/office/drawing/2014/main" xmlns="" val="20000"/>
                    </a:ext>
                  </a:extLst>
                </a:gridCol>
                <a:gridCol w="2520280">
                  <a:extLst>
                    <a:ext uri="{9D8B030D-6E8A-4147-A177-3AD203B41FA5}">
                      <a16:colId xmlns:a16="http://schemas.microsoft.com/office/drawing/2014/main" xmlns="" val="20001"/>
                    </a:ext>
                  </a:extLst>
                </a:gridCol>
                <a:gridCol w="2376264">
                  <a:extLst>
                    <a:ext uri="{9D8B030D-6E8A-4147-A177-3AD203B41FA5}">
                      <a16:colId xmlns:a16="http://schemas.microsoft.com/office/drawing/2014/main" xmlns="" val="20002"/>
                    </a:ext>
                  </a:extLst>
                </a:gridCol>
              </a:tblGrid>
              <a:tr h="292966">
                <a:tc>
                  <a:txBody>
                    <a:bodyPr/>
                    <a:lstStyle/>
                    <a:p>
                      <a:r>
                        <a:rPr lang="en-US" sz="1100" dirty="0">
                          <a:solidFill>
                            <a:schemeClr val="tx1"/>
                          </a:solidFill>
                          <a:latin typeface="Bookman Old Style" pitchFamily="18" charset="0"/>
                        </a:rPr>
                        <a:t>Wheat</a:t>
                      </a:r>
                      <a:r>
                        <a:rPr lang="en-US" sz="1100" baseline="0" dirty="0">
                          <a:solidFill>
                            <a:schemeClr val="tx1"/>
                          </a:solidFill>
                          <a:latin typeface="Bookman Old Style" pitchFamily="18" charset="0"/>
                        </a:rPr>
                        <a:t> based (9)</a:t>
                      </a:r>
                      <a:endParaRPr lang="en-IN" sz="1100" dirty="0">
                        <a:solidFill>
                          <a:schemeClr val="tx1"/>
                        </a:solidFill>
                        <a:latin typeface="Bookman Old Style" pitchFamily="18" charset="0"/>
                      </a:endParaRPr>
                    </a:p>
                  </a:txBody>
                  <a:tcPr/>
                </a:tc>
                <a:tc>
                  <a:txBody>
                    <a:bodyPr/>
                    <a:lstStyle/>
                    <a:p>
                      <a:r>
                        <a:rPr lang="en-US" sz="1100" dirty="0">
                          <a:solidFill>
                            <a:schemeClr val="tx1"/>
                          </a:solidFill>
                          <a:latin typeface="Bookman Old Style" pitchFamily="18" charset="0"/>
                        </a:rPr>
                        <a:t>Rice Based(6)</a:t>
                      </a:r>
                      <a:endParaRPr lang="en-IN" sz="1100" dirty="0">
                        <a:solidFill>
                          <a:schemeClr val="tx1"/>
                        </a:solidFill>
                        <a:latin typeface="Bookman Old Style" pitchFamily="18" charset="0"/>
                      </a:endParaRPr>
                    </a:p>
                  </a:txBody>
                  <a:tcPr/>
                </a:tc>
                <a:tc>
                  <a:txBody>
                    <a:bodyPr/>
                    <a:lstStyle/>
                    <a:p>
                      <a:r>
                        <a:rPr lang="en-IN" sz="1100" dirty="0" err="1">
                          <a:solidFill>
                            <a:schemeClr val="tx1"/>
                          </a:solidFill>
                          <a:latin typeface="Bookman Old Style" pitchFamily="18" charset="0"/>
                        </a:rPr>
                        <a:t>Bajra</a:t>
                      </a:r>
                      <a:r>
                        <a:rPr lang="en-IN" sz="1100" dirty="0">
                          <a:solidFill>
                            <a:schemeClr val="tx1"/>
                          </a:solidFill>
                          <a:latin typeface="Bookman Old Style" pitchFamily="18" charset="0"/>
                        </a:rPr>
                        <a:t> Based(5)</a:t>
                      </a:r>
                    </a:p>
                  </a:txBody>
                  <a:tcPr/>
                </a:tc>
                <a:extLst>
                  <a:ext uri="{0D108BD9-81ED-4DB2-BD59-A6C34878D82A}">
                    <a16:rowId xmlns:a16="http://schemas.microsoft.com/office/drawing/2014/main" xmlns="" val="10000"/>
                  </a:ext>
                </a:extLst>
              </a:tr>
              <a:tr h="456052">
                <a:tc>
                  <a:txBody>
                    <a:bodyPr/>
                    <a:lstStyle/>
                    <a:p>
                      <a:pPr marL="0" algn="l" rtl="0" eaLnBrk="1" latinLnBrk="0" hangingPunct="1">
                        <a:lnSpc>
                          <a:spcPct val="150000"/>
                        </a:lnSpc>
                        <a:spcAft>
                          <a:spcPts val="600"/>
                        </a:spcAft>
                      </a:pPr>
                      <a:r>
                        <a:rPr kumimoji="0" lang="en-US" sz="1100" kern="1200" dirty="0" err="1">
                          <a:solidFill>
                            <a:schemeClr val="tx1"/>
                          </a:solidFill>
                          <a:latin typeface="Bookman Old Style" pitchFamily="18" charset="0"/>
                          <a:ea typeface="+mn-ea"/>
                          <a:cs typeface="+mn-cs"/>
                        </a:rPr>
                        <a:t>Missi</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Roti</a:t>
                      </a:r>
                      <a:r>
                        <a:rPr kumimoji="0" lang="en-US" sz="1100" kern="1200" dirty="0">
                          <a:solidFill>
                            <a:schemeClr val="tx1"/>
                          </a:solidFill>
                          <a:latin typeface="Bookman Old Style" pitchFamily="18" charset="0"/>
                          <a:ea typeface="+mn-ea"/>
                          <a:cs typeface="+mn-cs"/>
                        </a:rPr>
                        <a:t> with seasonal vegetable </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100" kern="1200" dirty="0">
                          <a:solidFill>
                            <a:schemeClr val="tx1"/>
                          </a:solidFill>
                          <a:latin typeface="Bookman Old Style" pitchFamily="18" charset="0"/>
                          <a:ea typeface="+mn-ea"/>
                          <a:cs typeface="+mn-cs"/>
                        </a:rPr>
                        <a:t>Vegetable </a:t>
                      </a:r>
                      <a:r>
                        <a:rPr kumimoji="0" lang="en-US" sz="1100" kern="1200" dirty="0" err="1" smtClean="0">
                          <a:solidFill>
                            <a:schemeClr val="tx1"/>
                          </a:solidFill>
                          <a:latin typeface="Bookman Old Style" pitchFamily="18" charset="0"/>
                          <a:ea typeface="+mn-ea"/>
                          <a:cs typeface="+mn-cs"/>
                        </a:rPr>
                        <a:t>Pulao</a:t>
                      </a:r>
                      <a:r>
                        <a:rPr kumimoji="0" lang="en-US" sz="1100" kern="1200" baseline="0" dirty="0" smtClean="0">
                          <a:solidFill>
                            <a:schemeClr val="tx1"/>
                          </a:solidFill>
                          <a:latin typeface="Bookman Old Style" pitchFamily="18" charset="0"/>
                          <a:ea typeface="+mn-ea"/>
                          <a:cs typeface="+mn-cs"/>
                        </a:rPr>
                        <a:t> </a:t>
                      </a:r>
                      <a:r>
                        <a:rPr kumimoji="0" lang="en-US" sz="1100" kern="1200" baseline="0" dirty="0">
                          <a:solidFill>
                            <a:schemeClr val="tx1"/>
                          </a:solidFill>
                          <a:latin typeface="Bookman Old Style" pitchFamily="18" charset="0"/>
                          <a:ea typeface="+mn-ea"/>
                          <a:cs typeface="+mn-cs"/>
                        </a:rPr>
                        <a:t>and Kala Channa </a:t>
                      </a:r>
                      <a:r>
                        <a:rPr kumimoji="0" lang="en-US" sz="1100" kern="1200" baseline="0" dirty="0" err="1">
                          <a:solidFill>
                            <a:schemeClr val="tx1"/>
                          </a:solidFill>
                          <a:latin typeface="Bookman Old Style" pitchFamily="18" charset="0"/>
                          <a:ea typeface="+mn-ea"/>
                          <a:cs typeface="+mn-cs"/>
                        </a:rPr>
                        <a:t>Pulaoa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IN" sz="1100" kern="1200" dirty="0" err="1">
                          <a:solidFill>
                            <a:schemeClr val="tx1"/>
                          </a:solidFill>
                          <a:latin typeface="Bookman Old Style" pitchFamily="18" charset="0"/>
                          <a:ea typeface="+mn-ea"/>
                          <a:cs typeface="+mn-cs"/>
                        </a:rPr>
                        <a:t>Bajre</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ke</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gulgule</a:t>
                      </a: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1"/>
                  </a:ext>
                </a:extLst>
              </a:tr>
              <a:tr h="276365">
                <a:tc>
                  <a:txBody>
                    <a:bodyPr/>
                    <a:lstStyle/>
                    <a:p>
                      <a:pPr marL="0" algn="l" rtl="0" eaLnBrk="1" latinLnBrk="0" hangingPunct="1">
                        <a:lnSpc>
                          <a:spcPct val="150000"/>
                        </a:lnSpc>
                        <a:spcAft>
                          <a:spcPts val="600"/>
                        </a:spcAft>
                      </a:pPr>
                      <a:r>
                        <a:rPr kumimoji="0" lang="en-US" sz="1100" kern="1200" dirty="0">
                          <a:solidFill>
                            <a:schemeClr val="tx1"/>
                          </a:solidFill>
                          <a:latin typeface="Bookman Old Style" pitchFamily="18" charset="0"/>
                          <a:ea typeface="+mn-ea"/>
                          <a:cs typeface="+mn-cs"/>
                        </a:rPr>
                        <a:t>  Atta</a:t>
                      </a:r>
                      <a:r>
                        <a:rPr kumimoji="0" lang="en-US" sz="1100" kern="1200" baseline="0" dirty="0">
                          <a:solidFill>
                            <a:schemeClr val="tx1"/>
                          </a:solidFill>
                          <a:latin typeface="Bookman Old Style" pitchFamily="18" charset="0"/>
                          <a:ea typeface="+mn-ea"/>
                          <a:cs typeface="+mn-cs"/>
                        </a:rPr>
                        <a:t> ka </a:t>
                      </a:r>
                      <a:r>
                        <a:rPr kumimoji="0" lang="en-US" sz="1100" kern="1200" dirty="0" err="1">
                          <a:solidFill>
                            <a:schemeClr val="tx1"/>
                          </a:solidFill>
                          <a:latin typeface="Bookman Old Style" pitchFamily="18" charset="0"/>
                          <a:ea typeface="+mn-ea"/>
                          <a:cs typeface="+mn-cs"/>
                        </a:rPr>
                        <a:t>Halwa</a:t>
                      </a:r>
                      <a:r>
                        <a:rPr kumimoji="0" lang="en-US" sz="1100" kern="1200" dirty="0">
                          <a:solidFill>
                            <a:schemeClr val="tx1"/>
                          </a:solidFill>
                          <a:latin typeface="Bookman Old Style" pitchFamily="18" charset="0"/>
                          <a:ea typeface="+mn-ea"/>
                          <a:cs typeface="+mn-cs"/>
                        </a:rPr>
                        <a:t> with black </a:t>
                      </a:r>
                      <a:r>
                        <a:rPr kumimoji="0" lang="en-US" sz="1100" kern="1200" dirty="0" err="1">
                          <a:solidFill>
                            <a:schemeClr val="tx1"/>
                          </a:solidFill>
                          <a:latin typeface="Bookman Old Style" pitchFamily="18" charset="0"/>
                          <a:ea typeface="+mn-ea"/>
                          <a:cs typeface="+mn-cs"/>
                        </a:rPr>
                        <a:t>channa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err="1">
                          <a:solidFill>
                            <a:schemeClr val="tx1"/>
                          </a:solidFill>
                          <a:latin typeface="Bookman Old Style" pitchFamily="18" charset="0"/>
                          <a:ea typeface="+mn-ea"/>
                          <a:cs typeface="+mn-cs"/>
                        </a:rPr>
                        <a:t>Postik</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Khichdi</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err="1">
                          <a:solidFill>
                            <a:schemeClr val="tx1"/>
                          </a:solidFill>
                          <a:latin typeface="Bookman Old Style" pitchFamily="18" charset="0"/>
                          <a:ea typeface="+mn-ea"/>
                          <a:cs typeface="+mn-cs"/>
                        </a:rPr>
                        <a:t>Bajre</a:t>
                      </a:r>
                      <a:r>
                        <a:rPr kumimoji="0" lang="en-IN" sz="1100" kern="1200" dirty="0">
                          <a:solidFill>
                            <a:schemeClr val="tx1"/>
                          </a:solidFill>
                          <a:latin typeface="Bookman Old Style" pitchFamily="18" charset="0"/>
                          <a:ea typeface="+mn-ea"/>
                          <a:cs typeface="+mn-cs"/>
                        </a:rPr>
                        <a:t> </a:t>
                      </a:r>
                      <a:r>
                        <a:rPr kumimoji="0" lang="en-IN" sz="1100" kern="1200" dirty="0" err="1">
                          <a:solidFill>
                            <a:schemeClr val="tx1"/>
                          </a:solidFill>
                          <a:latin typeface="Bookman Old Style" pitchFamily="18" charset="0"/>
                          <a:ea typeface="+mn-ea"/>
                          <a:cs typeface="+mn-cs"/>
                        </a:rPr>
                        <a:t>ki</a:t>
                      </a:r>
                      <a:r>
                        <a:rPr kumimoji="0" lang="en-IN" sz="1100" kern="1200" dirty="0">
                          <a:solidFill>
                            <a:schemeClr val="tx1"/>
                          </a:solidFill>
                          <a:latin typeface="Bookman Old Style" pitchFamily="18" charset="0"/>
                          <a:ea typeface="+mn-ea"/>
                          <a:cs typeface="+mn-cs"/>
                        </a:rPr>
                        <a:t> </a:t>
                      </a:r>
                      <a:r>
                        <a:rPr kumimoji="0" lang="en-IN" sz="1100" kern="1200" dirty="0" err="1">
                          <a:solidFill>
                            <a:schemeClr val="tx1"/>
                          </a:solidFill>
                          <a:latin typeface="Bookman Old Style" pitchFamily="18" charset="0"/>
                          <a:ea typeface="+mn-ea"/>
                          <a:cs typeface="+mn-cs"/>
                        </a:rPr>
                        <a:t>puri</a:t>
                      </a: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2"/>
                  </a:ext>
                </a:extLst>
              </a:tr>
              <a:tr h="292967">
                <a:tc>
                  <a:txBody>
                    <a:bodyPr/>
                    <a:lstStyle/>
                    <a:p>
                      <a:pPr marL="0" algn="l" rtl="0" eaLnBrk="1" latinLnBrk="0" hangingPunct="1">
                        <a:lnSpc>
                          <a:spcPct val="150000"/>
                        </a:lnSpc>
                        <a:spcAft>
                          <a:spcPts val="600"/>
                        </a:spcAft>
                      </a:pPr>
                      <a:r>
                        <a:rPr kumimoji="0" lang="en-US" sz="1100" kern="1200" dirty="0" err="1">
                          <a:solidFill>
                            <a:schemeClr val="tx1"/>
                          </a:solidFill>
                          <a:latin typeface="Bookman Old Style" pitchFamily="18" charset="0"/>
                          <a:ea typeface="+mn-ea"/>
                          <a:cs typeface="+mn-cs"/>
                        </a:rPr>
                        <a:t>Roti</a:t>
                      </a:r>
                      <a:r>
                        <a:rPr kumimoji="0" lang="en-US" sz="1100" kern="1200" dirty="0">
                          <a:solidFill>
                            <a:schemeClr val="tx1"/>
                          </a:solidFill>
                          <a:latin typeface="Bookman Old Style" pitchFamily="18" charset="0"/>
                          <a:ea typeface="+mn-ea"/>
                          <a:cs typeface="+mn-cs"/>
                        </a:rPr>
                        <a:t> with </a:t>
                      </a:r>
                      <a:r>
                        <a:rPr kumimoji="0" lang="en-US" sz="1100" kern="1200" dirty="0" err="1">
                          <a:solidFill>
                            <a:schemeClr val="tx1"/>
                          </a:solidFill>
                          <a:latin typeface="Bookman Old Style" pitchFamily="18" charset="0"/>
                          <a:ea typeface="+mn-ea"/>
                          <a:cs typeface="+mn-cs"/>
                        </a:rPr>
                        <a:t>Daal</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ghiya</a:t>
                      </a:r>
                      <a:r>
                        <a:rPr kumimoji="0" lang="en-US" sz="1100" kern="1200" dirty="0">
                          <a:solidFill>
                            <a:schemeClr val="tx1"/>
                          </a:solidFill>
                          <a:latin typeface="Bookman Old Style" pitchFamily="18" charset="0"/>
                          <a:ea typeface="+mn-ea"/>
                          <a:cs typeface="+mn-cs"/>
                        </a:rPr>
                        <a:t>/</a:t>
                      </a:r>
                      <a:r>
                        <a:rPr kumimoji="0" lang="en-US" sz="1100" kern="1200" dirty="0" err="1">
                          <a:solidFill>
                            <a:schemeClr val="tx1"/>
                          </a:solidFill>
                          <a:latin typeface="Bookman Old Style" pitchFamily="18" charset="0"/>
                          <a:ea typeface="+mn-ea"/>
                          <a:cs typeface="+mn-cs"/>
                        </a:rPr>
                        <a:t>kaddu</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US" sz="1100" kern="1200" dirty="0" err="1">
                          <a:solidFill>
                            <a:schemeClr val="tx1"/>
                          </a:solidFill>
                          <a:latin typeface="Bookman Old Style" pitchFamily="18" charset="0"/>
                          <a:ea typeface="+mn-ea"/>
                          <a:cs typeface="+mn-cs"/>
                        </a:rPr>
                        <a:t>Rajma</a:t>
                      </a:r>
                      <a:r>
                        <a:rPr kumimoji="0" lang="en-US" sz="1100" kern="1200" dirty="0">
                          <a:solidFill>
                            <a:schemeClr val="tx1"/>
                          </a:solidFill>
                          <a:latin typeface="Bookman Old Style" pitchFamily="18" charset="0"/>
                          <a:ea typeface="+mn-ea"/>
                          <a:cs typeface="+mn-cs"/>
                        </a:rPr>
                        <a:t> and Rice</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indent="-11430" algn="just">
                        <a:lnSpc>
                          <a:spcPct val="150000"/>
                        </a:lnSpc>
                        <a:spcAft>
                          <a:spcPts val="600"/>
                        </a:spcAft>
                      </a:pPr>
                      <a:r>
                        <a:rPr kumimoji="0" lang="en-IN" sz="1100" kern="1200" dirty="0" err="1">
                          <a:solidFill>
                            <a:schemeClr val="tx1"/>
                          </a:solidFill>
                          <a:latin typeface="Bookman Old Style" pitchFamily="18" charset="0"/>
                          <a:ea typeface="+mn-ea"/>
                          <a:cs typeface="+mn-cs"/>
                        </a:rPr>
                        <a:t>Bajre</a:t>
                      </a:r>
                      <a:r>
                        <a:rPr kumimoji="0" lang="en-IN" sz="1100" kern="1200" dirty="0">
                          <a:solidFill>
                            <a:schemeClr val="tx1"/>
                          </a:solidFill>
                          <a:latin typeface="Bookman Old Style" pitchFamily="18" charset="0"/>
                          <a:ea typeface="+mn-ea"/>
                          <a:cs typeface="+mn-cs"/>
                        </a:rPr>
                        <a:t> </a:t>
                      </a:r>
                      <a:r>
                        <a:rPr kumimoji="0" lang="en-IN" sz="1100" kern="1200" dirty="0" err="1">
                          <a:solidFill>
                            <a:schemeClr val="tx1"/>
                          </a:solidFill>
                          <a:latin typeface="Bookman Old Style" pitchFamily="18" charset="0"/>
                          <a:ea typeface="+mn-ea"/>
                          <a:cs typeface="+mn-cs"/>
                        </a:rPr>
                        <a:t>ki</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Khichi</a:t>
                      </a: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3"/>
                  </a:ext>
                </a:extLst>
              </a:tr>
              <a:tr h="456052">
                <a:tc>
                  <a:txBody>
                    <a:bodyPr/>
                    <a:lstStyle/>
                    <a:p>
                      <a:pPr marL="0" algn="l" rtl="0" eaLnBrk="1" latinLnBrk="0" hangingPunct="1">
                        <a:lnSpc>
                          <a:spcPct val="150000"/>
                        </a:lnSpc>
                        <a:spcAft>
                          <a:spcPts val="600"/>
                        </a:spcAft>
                      </a:pPr>
                      <a:r>
                        <a:rPr kumimoji="0" lang="en-US" sz="1100" kern="1200" dirty="0" err="1">
                          <a:solidFill>
                            <a:schemeClr val="tx1"/>
                          </a:solidFill>
                          <a:latin typeface="Bookman Old Style" pitchFamily="18" charset="0"/>
                          <a:ea typeface="+mn-ea"/>
                          <a:cs typeface="+mn-cs"/>
                        </a:rPr>
                        <a:t>Meetha</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Daliya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err="1">
                          <a:solidFill>
                            <a:schemeClr val="tx1"/>
                          </a:solidFill>
                          <a:latin typeface="Bookman Old Style" pitchFamily="18" charset="0"/>
                          <a:ea typeface="+mn-ea"/>
                          <a:cs typeface="+mn-cs"/>
                        </a:rPr>
                        <a:t>KarhiPakora</a:t>
                      </a:r>
                      <a:r>
                        <a:rPr kumimoji="0" lang="en-US" sz="1100" kern="1200" dirty="0">
                          <a:solidFill>
                            <a:schemeClr val="tx1"/>
                          </a:solidFill>
                          <a:latin typeface="Bookman Old Style" pitchFamily="18" charset="0"/>
                          <a:ea typeface="+mn-ea"/>
                          <a:cs typeface="+mn-cs"/>
                        </a:rPr>
                        <a:t>/seasonal Vegetable and Rice</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err="1">
                          <a:solidFill>
                            <a:schemeClr val="tx1"/>
                          </a:solidFill>
                          <a:latin typeface="Bookman Old Style" pitchFamily="18" charset="0"/>
                          <a:ea typeface="+mn-ea"/>
                          <a:cs typeface="+mn-cs"/>
                        </a:rPr>
                        <a:t>Bajre</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ke</a:t>
                      </a:r>
                      <a:r>
                        <a:rPr kumimoji="0" lang="en-IN" sz="1100" kern="1200" baseline="0" dirty="0">
                          <a:solidFill>
                            <a:schemeClr val="tx1"/>
                          </a:solidFill>
                          <a:latin typeface="Bookman Old Style" pitchFamily="18" charset="0"/>
                          <a:ea typeface="+mn-ea"/>
                          <a:cs typeface="+mn-cs"/>
                        </a:rPr>
                        <a:t> biscuit</a:t>
                      </a: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4"/>
                  </a:ext>
                </a:extLst>
              </a:tr>
              <a:tr h="456052">
                <a:tc>
                  <a:txBody>
                    <a:bodyPr/>
                    <a:lstStyle/>
                    <a:p>
                      <a:pPr marL="0" algn="l" rtl="0" eaLnBrk="1" latinLnBrk="0" hangingPunct="1">
                        <a:lnSpc>
                          <a:spcPct val="150000"/>
                        </a:lnSpc>
                        <a:spcAft>
                          <a:spcPts val="600"/>
                        </a:spcAft>
                      </a:pPr>
                      <a:r>
                        <a:rPr kumimoji="0" lang="en-US" sz="1100" kern="1200" dirty="0">
                          <a:solidFill>
                            <a:schemeClr val="tx1"/>
                          </a:solidFill>
                          <a:latin typeface="Bookman Old Style" pitchFamily="18" charset="0"/>
                          <a:ea typeface="+mn-ea"/>
                          <a:cs typeface="+mn-cs"/>
                        </a:rPr>
                        <a:t>Wheat soya </a:t>
                      </a:r>
                      <a:r>
                        <a:rPr kumimoji="0" lang="en-US" sz="1100" kern="1200" dirty="0" err="1">
                          <a:solidFill>
                            <a:schemeClr val="tx1"/>
                          </a:solidFill>
                          <a:latin typeface="Bookman Old Style" pitchFamily="18" charset="0"/>
                          <a:ea typeface="+mn-ea"/>
                          <a:cs typeface="+mn-cs"/>
                        </a:rPr>
                        <a:t>puri</a:t>
                      </a:r>
                      <a:r>
                        <a:rPr kumimoji="0" lang="en-US" sz="1100" kern="1200" dirty="0">
                          <a:solidFill>
                            <a:schemeClr val="tx1"/>
                          </a:solidFill>
                          <a:latin typeface="Bookman Old Style" pitchFamily="18" charset="0"/>
                          <a:ea typeface="+mn-ea"/>
                          <a:cs typeface="+mn-cs"/>
                        </a:rPr>
                        <a:t> and vegetable/</a:t>
                      </a:r>
                      <a:r>
                        <a:rPr kumimoji="0" lang="en-US" sz="1100" kern="1200" baseline="0" dirty="0">
                          <a:solidFill>
                            <a:schemeClr val="tx1"/>
                          </a:solidFill>
                          <a:latin typeface="Bookman Old Style" pitchFamily="18" charset="0"/>
                          <a:ea typeface="+mn-ea"/>
                          <a:cs typeface="+mn-cs"/>
                        </a:rPr>
                        <a:t> white </a:t>
                      </a:r>
                      <a:r>
                        <a:rPr kumimoji="0" lang="en-US" sz="1100" kern="1200" baseline="0" dirty="0" err="1">
                          <a:solidFill>
                            <a:schemeClr val="tx1"/>
                          </a:solidFill>
                          <a:latin typeface="Bookman Old Style" pitchFamily="18" charset="0"/>
                          <a:ea typeface="+mn-ea"/>
                          <a:cs typeface="+mn-cs"/>
                        </a:rPr>
                        <a:t>channa</a:t>
                      </a:r>
                      <a:r>
                        <a:rPr kumimoji="0" lang="en-US" sz="1100" kern="1200" baseline="0" dirty="0">
                          <a:solidFill>
                            <a:schemeClr val="tx1"/>
                          </a:solidFill>
                          <a:latin typeface="Bookman Old Style" pitchFamily="18" charset="0"/>
                          <a:ea typeface="+mn-ea"/>
                          <a:cs typeface="+mn-cs"/>
                        </a:rPr>
                        <a:t> </a:t>
                      </a:r>
                      <a:r>
                        <a:rPr kumimoji="0" lang="en-US" sz="1100" kern="1200" baseline="0" dirty="0" err="1">
                          <a:solidFill>
                            <a:schemeClr val="tx1"/>
                          </a:solidFill>
                          <a:latin typeface="Bookman Old Style" pitchFamily="18" charset="0"/>
                          <a:ea typeface="+mn-ea"/>
                          <a:cs typeface="+mn-cs"/>
                        </a:rPr>
                        <a:t>Aloo</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US" sz="1100" kern="1200" dirty="0">
                          <a:solidFill>
                            <a:schemeClr val="tx1"/>
                          </a:solidFill>
                          <a:latin typeface="Bookman Old Style" pitchFamily="18" charset="0"/>
                          <a:ea typeface="+mn-ea"/>
                          <a:cs typeface="+mn-cs"/>
                        </a:rPr>
                        <a:t>Sweet Rice</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a:solidFill>
                            <a:schemeClr val="tx1"/>
                          </a:solidFill>
                          <a:latin typeface="Bookman Old Style" pitchFamily="18" charset="0"/>
                          <a:ea typeface="+mn-ea"/>
                          <a:cs typeface="+mn-cs"/>
                        </a:rPr>
                        <a:t>Peanut/</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Moongfali</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chakki</a:t>
                      </a: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5"/>
                  </a:ext>
                </a:extLst>
              </a:tr>
              <a:tr h="259764">
                <a:tc>
                  <a:txBody>
                    <a:bodyPr/>
                    <a:lstStyle/>
                    <a:p>
                      <a:pPr marL="0" algn="l" rtl="0" eaLnBrk="1" latinLnBrk="0" hangingPunct="1">
                        <a:lnSpc>
                          <a:spcPct val="150000"/>
                        </a:lnSpc>
                        <a:spcAft>
                          <a:spcPts val="600"/>
                        </a:spcAft>
                      </a:pPr>
                      <a:r>
                        <a:rPr kumimoji="0" lang="en-US" sz="1100" kern="1200" dirty="0" err="1">
                          <a:solidFill>
                            <a:schemeClr val="tx1"/>
                          </a:solidFill>
                          <a:latin typeface="Bookman Old Style" pitchFamily="18" charset="0"/>
                          <a:ea typeface="+mn-ea"/>
                          <a:cs typeface="+mn-cs"/>
                        </a:rPr>
                        <a:t>Paushtik</a:t>
                      </a:r>
                      <a:r>
                        <a:rPr kumimoji="0" lang="en-US" sz="1100" kern="1200" dirty="0">
                          <a:solidFill>
                            <a:schemeClr val="tx1"/>
                          </a:solidFill>
                          <a:latin typeface="Bookman Old Style" pitchFamily="18" charset="0"/>
                          <a:ea typeface="+mn-ea"/>
                          <a:cs typeface="+mn-cs"/>
                        </a:rPr>
                        <a:t> Dalia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r>
                        <a:rPr kumimoji="0" lang="en-IN" sz="1100" kern="1200" dirty="0">
                          <a:solidFill>
                            <a:schemeClr val="tx1"/>
                          </a:solidFill>
                          <a:latin typeface="Bookman Old Style" pitchFamily="18" charset="0"/>
                          <a:ea typeface="+mn-ea"/>
                          <a:cs typeface="+mn-cs"/>
                        </a:rPr>
                        <a:t>Coconut </a:t>
                      </a:r>
                      <a:r>
                        <a:rPr kumimoji="0" lang="en-IN" sz="1100" kern="1200" dirty="0" err="1">
                          <a:solidFill>
                            <a:schemeClr val="tx1"/>
                          </a:solidFill>
                          <a:latin typeface="Bookman Old Style" pitchFamily="18" charset="0"/>
                          <a:ea typeface="+mn-ea"/>
                          <a:cs typeface="+mn-cs"/>
                        </a:rPr>
                        <a:t>Pulaoa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pPr marL="179705" algn="just">
                        <a:lnSpc>
                          <a:spcPct val="150000"/>
                        </a:lnSpc>
                        <a:spcAft>
                          <a:spcPts val="600"/>
                        </a:spcAft>
                      </a:pPr>
                      <a:endParaRPr kumimoji="0" lang="en-IN" sz="1100" kern="1200" dirty="0">
                        <a:solidFill>
                          <a:schemeClr val="tx1"/>
                        </a:solidFill>
                        <a:latin typeface="Bookman Old Style" pitchFamily="18" charset="0"/>
                        <a:ea typeface="+mn-ea"/>
                        <a:cs typeface="+mn-cs"/>
                      </a:endParaRPr>
                    </a:p>
                  </a:txBody>
                  <a:tcPr marL="68580" marR="68580" marT="0" marB="0"/>
                </a:tc>
                <a:extLst>
                  <a:ext uri="{0D108BD9-81ED-4DB2-BD59-A6C34878D82A}">
                    <a16:rowId xmlns:a16="http://schemas.microsoft.com/office/drawing/2014/main" xmlns="" val="10006"/>
                  </a:ext>
                </a:extLst>
              </a:tr>
              <a:tr h="292967">
                <a:tc>
                  <a:txBody>
                    <a:bodyPr/>
                    <a:lstStyle/>
                    <a:p>
                      <a:pPr marL="0" indent="0" algn="just">
                        <a:lnSpc>
                          <a:spcPct val="150000"/>
                        </a:lnSpc>
                        <a:spcAft>
                          <a:spcPts val="600"/>
                        </a:spcAft>
                      </a:pPr>
                      <a:r>
                        <a:rPr kumimoji="0" lang="en-US" sz="1100" kern="1200" dirty="0" err="1">
                          <a:solidFill>
                            <a:schemeClr val="tx1"/>
                          </a:solidFill>
                          <a:latin typeface="Bookman Old Style" pitchFamily="18" charset="0"/>
                          <a:ea typeface="+mn-ea"/>
                          <a:cs typeface="+mn-cs"/>
                        </a:rPr>
                        <a:t>Meetha</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Pura</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anh</a:t>
                      </a:r>
                      <a:r>
                        <a:rPr kumimoji="0" lang="en-US" sz="1100" kern="1200" dirty="0">
                          <a:solidFill>
                            <a:schemeClr val="tx1"/>
                          </a:solidFill>
                          <a:latin typeface="Bookman Old Style" pitchFamily="18" charset="0"/>
                          <a:ea typeface="+mn-ea"/>
                          <a:cs typeface="+mn-cs"/>
                        </a:rPr>
                        <a:t> </a:t>
                      </a:r>
                      <a:r>
                        <a:rPr kumimoji="0" lang="en-US" sz="1100" kern="1200" dirty="0" err="1">
                          <a:solidFill>
                            <a:schemeClr val="tx1"/>
                          </a:solidFill>
                          <a:latin typeface="Bookman Old Style" pitchFamily="18" charset="0"/>
                          <a:ea typeface="+mn-ea"/>
                          <a:cs typeface="+mn-cs"/>
                        </a:rPr>
                        <a:t>Kheer</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tx1"/>
                        </a:solidFill>
                        <a:latin typeface="Bookman Old Style" pitchFamily="18" charset="0"/>
                        <a:ea typeface="+mn-ea"/>
                        <a:cs typeface="+mn-cs"/>
                      </a:endParaRPr>
                    </a:p>
                  </a:txBody>
                  <a:tcPr/>
                </a:tc>
                <a:tc>
                  <a:txBody>
                    <a:bodyPr/>
                    <a:lstStyle/>
                    <a:p>
                      <a:endParaRPr kumimoji="0" lang="en-IN" sz="1100" kern="1200" dirty="0">
                        <a:solidFill>
                          <a:schemeClr val="tx1"/>
                        </a:solidFill>
                        <a:latin typeface="Bookman Old Style" pitchFamily="18" charset="0"/>
                        <a:ea typeface="+mn-ea"/>
                        <a:cs typeface="+mn-cs"/>
                      </a:endParaRPr>
                    </a:p>
                  </a:txBody>
                  <a:tcPr/>
                </a:tc>
                <a:extLst>
                  <a:ext uri="{0D108BD9-81ED-4DB2-BD59-A6C34878D82A}">
                    <a16:rowId xmlns:a16="http://schemas.microsoft.com/office/drawing/2014/main" xmlns="" val="10007"/>
                  </a:ext>
                </a:extLst>
              </a:tr>
              <a:tr h="292967">
                <a:tc>
                  <a:txBody>
                    <a:bodyPr/>
                    <a:lstStyle/>
                    <a:p>
                      <a:pPr marL="0" indent="0" algn="just">
                        <a:lnSpc>
                          <a:spcPct val="150000"/>
                        </a:lnSpc>
                        <a:spcAft>
                          <a:spcPts val="600"/>
                        </a:spcAft>
                      </a:pPr>
                      <a:r>
                        <a:rPr kumimoji="0" lang="en-IN" sz="1100" kern="1200" dirty="0" err="1">
                          <a:solidFill>
                            <a:schemeClr val="tx1"/>
                          </a:solidFill>
                          <a:latin typeface="Bookman Old Style" pitchFamily="18" charset="0"/>
                          <a:ea typeface="+mn-ea"/>
                          <a:cs typeface="+mn-cs"/>
                        </a:rPr>
                        <a:t>Channa</a:t>
                      </a:r>
                      <a:r>
                        <a:rPr kumimoji="0" lang="en-IN" sz="1100" kern="1200" dirty="0">
                          <a:solidFill>
                            <a:schemeClr val="tx1"/>
                          </a:solidFill>
                          <a:latin typeface="Bookman Old Style" pitchFamily="18" charset="0"/>
                          <a:ea typeface="+mn-ea"/>
                          <a:cs typeface="+mn-cs"/>
                        </a:rPr>
                        <a:t> Dal </a:t>
                      </a:r>
                      <a:r>
                        <a:rPr kumimoji="0" lang="en-IN" sz="1100" kern="1200" dirty="0" err="1">
                          <a:solidFill>
                            <a:schemeClr val="tx1"/>
                          </a:solidFill>
                          <a:latin typeface="Bookman Old Style" pitchFamily="18" charset="0"/>
                          <a:ea typeface="+mn-ea"/>
                          <a:cs typeface="+mn-cs"/>
                        </a:rPr>
                        <a:t>Prantha</a:t>
                      </a:r>
                      <a:r>
                        <a:rPr kumimoji="0" lang="en-IN" sz="1100" kern="1200" dirty="0">
                          <a:solidFill>
                            <a:schemeClr val="tx1"/>
                          </a:solidFill>
                          <a:latin typeface="Bookman Old Style" pitchFamily="18" charset="0"/>
                          <a:ea typeface="+mn-ea"/>
                          <a:cs typeface="+mn-cs"/>
                        </a:rPr>
                        <a:t>/Vegetable</a:t>
                      </a:r>
                      <a:r>
                        <a:rPr kumimoji="0" lang="en-IN" sz="1100" kern="1200" baseline="0" dirty="0">
                          <a:solidFill>
                            <a:schemeClr val="tx1"/>
                          </a:solidFill>
                          <a:latin typeface="Bookman Old Style" pitchFamily="18" charset="0"/>
                          <a:ea typeface="+mn-ea"/>
                          <a:cs typeface="+mn-cs"/>
                        </a:rPr>
                        <a:t> </a:t>
                      </a:r>
                      <a:r>
                        <a:rPr kumimoji="0" lang="en-IN" sz="1100" kern="1200" baseline="0" dirty="0" err="1">
                          <a:solidFill>
                            <a:schemeClr val="tx1"/>
                          </a:solidFill>
                          <a:latin typeface="Bookman Old Style" pitchFamily="18" charset="0"/>
                          <a:ea typeface="+mn-ea"/>
                          <a:cs typeface="+mn-cs"/>
                        </a:rPr>
                        <a:t>prantha</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tx1"/>
                        </a:solidFill>
                        <a:latin typeface="Bookman Old Style" pitchFamily="18" charset="0"/>
                        <a:ea typeface="+mn-ea"/>
                        <a:cs typeface="+mn-cs"/>
                      </a:endParaRPr>
                    </a:p>
                  </a:txBody>
                  <a:tcPr/>
                </a:tc>
                <a:tc>
                  <a:txBody>
                    <a:bodyPr/>
                    <a:lstStyle/>
                    <a:p>
                      <a:endParaRPr kumimoji="0" lang="en-IN" sz="1100" kern="1200" dirty="0">
                        <a:solidFill>
                          <a:schemeClr val="tx1"/>
                        </a:solidFill>
                        <a:latin typeface="Bookman Old Style" pitchFamily="18" charset="0"/>
                        <a:ea typeface="+mn-ea"/>
                        <a:cs typeface="+mn-cs"/>
                      </a:endParaRPr>
                    </a:p>
                  </a:txBody>
                  <a:tcPr/>
                </a:tc>
                <a:extLst>
                  <a:ext uri="{0D108BD9-81ED-4DB2-BD59-A6C34878D82A}">
                    <a16:rowId xmlns:a16="http://schemas.microsoft.com/office/drawing/2014/main" xmlns="" val="10008"/>
                  </a:ext>
                </a:extLst>
              </a:tr>
              <a:tr h="697008">
                <a:tc>
                  <a:txBody>
                    <a:bodyPr/>
                    <a:lstStyle/>
                    <a:p>
                      <a:pPr marL="0" indent="0" algn="just">
                        <a:lnSpc>
                          <a:spcPct val="150000"/>
                        </a:lnSpc>
                        <a:spcAft>
                          <a:spcPts val="600"/>
                        </a:spcAft>
                      </a:pPr>
                      <a:r>
                        <a:rPr kumimoji="0" lang="en-IN" sz="1100" kern="1200" dirty="0" err="1">
                          <a:solidFill>
                            <a:schemeClr val="tx1"/>
                          </a:solidFill>
                          <a:latin typeface="Bookman Old Style" pitchFamily="18" charset="0"/>
                          <a:ea typeface="+mn-ea"/>
                          <a:cs typeface="+mn-cs"/>
                        </a:rPr>
                        <a:t>Chana</a:t>
                      </a:r>
                      <a:r>
                        <a:rPr kumimoji="0" lang="en-IN" sz="1100" kern="1200" dirty="0">
                          <a:solidFill>
                            <a:schemeClr val="tx1"/>
                          </a:solidFill>
                          <a:latin typeface="Bookman Old Style" pitchFamily="18" charset="0"/>
                          <a:ea typeface="+mn-ea"/>
                          <a:cs typeface="+mn-cs"/>
                        </a:rPr>
                        <a:t> Dal/</a:t>
                      </a:r>
                      <a:r>
                        <a:rPr kumimoji="0" lang="en-IN" sz="1100" kern="1200" dirty="0" err="1">
                          <a:solidFill>
                            <a:schemeClr val="tx1"/>
                          </a:solidFill>
                          <a:latin typeface="Bookman Old Style" pitchFamily="18" charset="0"/>
                          <a:ea typeface="+mn-ea"/>
                          <a:cs typeface="+mn-cs"/>
                        </a:rPr>
                        <a:t>Moongdal</a:t>
                      </a:r>
                      <a:r>
                        <a:rPr kumimoji="0" lang="en-IN" sz="1100" kern="1200" dirty="0">
                          <a:solidFill>
                            <a:schemeClr val="tx1"/>
                          </a:solidFill>
                          <a:latin typeface="Bookman Old Style" pitchFamily="18" charset="0"/>
                          <a:ea typeface="+mn-ea"/>
                          <a:cs typeface="+mn-cs"/>
                        </a:rPr>
                        <a:t>/</a:t>
                      </a:r>
                      <a:r>
                        <a:rPr kumimoji="0" lang="en-IN" sz="1100" kern="1200" dirty="0" err="1">
                          <a:solidFill>
                            <a:schemeClr val="tx1"/>
                          </a:solidFill>
                          <a:latin typeface="Bookman Old Style" pitchFamily="18" charset="0"/>
                          <a:ea typeface="+mn-ea"/>
                          <a:cs typeface="+mn-cs"/>
                        </a:rPr>
                        <a:t>Sabut</a:t>
                      </a:r>
                      <a:r>
                        <a:rPr kumimoji="0" lang="en-IN" sz="1100" kern="1200" baseline="0" dirty="0">
                          <a:solidFill>
                            <a:schemeClr val="tx1"/>
                          </a:solidFill>
                          <a:latin typeface="Bookman Old Style" pitchFamily="18" charset="0"/>
                          <a:ea typeface="+mn-ea"/>
                          <a:cs typeface="+mn-cs"/>
                        </a:rPr>
                        <a:t> </a:t>
                      </a:r>
                      <a:r>
                        <a:rPr kumimoji="0" lang="en-IN" sz="1100" kern="1200" baseline="0" dirty="0" err="1" smtClean="0">
                          <a:solidFill>
                            <a:schemeClr val="tx1"/>
                          </a:solidFill>
                          <a:latin typeface="Bookman Old Style" pitchFamily="18" charset="0"/>
                          <a:ea typeface="+mn-ea"/>
                          <a:cs typeface="+mn-cs"/>
                        </a:rPr>
                        <a:t>Moong</a:t>
                      </a:r>
                      <a:r>
                        <a:rPr kumimoji="0" lang="en-IN" sz="1100" kern="1200" baseline="0" dirty="0" smtClean="0">
                          <a:solidFill>
                            <a:schemeClr val="tx1"/>
                          </a:solidFill>
                          <a:latin typeface="Bookman Old Style" pitchFamily="18" charset="0"/>
                          <a:ea typeface="+mn-ea"/>
                          <a:cs typeface="+mn-cs"/>
                        </a:rPr>
                        <a:t> </a:t>
                      </a:r>
                      <a:r>
                        <a:rPr kumimoji="0" lang="en-IN" sz="1100" kern="1200" baseline="0" dirty="0" err="1" smtClean="0">
                          <a:solidFill>
                            <a:schemeClr val="tx1"/>
                          </a:solidFill>
                          <a:latin typeface="Bookman Old Style" pitchFamily="18" charset="0"/>
                          <a:ea typeface="+mn-ea"/>
                          <a:cs typeface="+mn-cs"/>
                        </a:rPr>
                        <a:t>dal</a:t>
                      </a:r>
                      <a:r>
                        <a:rPr kumimoji="0" lang="en-IN" sz="1100" kern="1200" baseline="0" dirty="0" smtClean="0">
                          <a:solidFill>
                            <a:schemeClr val="tx1"/>
                          </a:solidFill>
                          <a:latin typeface="Bookman Old Style" pitchFamily="18" charset="0"/>
                          <a:ea typeface="+mn-ea"/>
                          <a:cs typeface="+mn-cs"/>
                        </a:rPr>
                        <a:t> </a:t>
                      </a:r>
                      <a:r>
                        <a:rPr kumimoji="0" lang="en-IN" sz="1100" kern="1200" baseline="0" dirty="0">
                          <a:solidFill>
                            <a:schemeClr val="tx1"/>
                          </a:solidFill>
                          <a:latin typeface="Bookman Old Style" pitchFamily="18" charset="0"/>
                          <a:ea typeface="+mn-ea"/>
                          <a:cs typeface="+mn-cs"/>
                        </a:rPr>
                        <a:t>and Roti</a:t>
                      </a:r>
                      <a:endParaRPr kumimoji="0" lang="en-IN" sz="1100" kern="1200" dirty="0">
                        <a:solidFill>
                          <a:schemeClr val="tx1"/>
                        </a:solidFill>
                        <a:latin typeface="Bookman Old Style" pitchFamily="18" charset="0"/>
                        <a:ea typeface="+mn-ea"/>
                        <a:cs typeface="+mn-cs"/>
                      </a:endParaRPr>
                    </a:p>
                  </a:txBody>
                  <a:tcPr marL="68580" marR="68580" marT="0" marB="0"/>
                </a:tc>
                <a:tc>
                  <a:txBody>
                    <a:bodyPr/>
                    <a:lstStyle/>
                    <a:p>
                      <a:endParaRPr kumimoji="0" lang="en-IN" sz="1100" kern="1200" dirty="0">
                        <a:solidFill>
                          <a:schemeClr val="tx1"/>
                        </a:solidFill>
                        <a:latin typeface="Bookman Old Style" pitchFamily="18" charset="0"/>
                        <a:ea typeface="+mn-ea"/>
                        <a:cs typeface="+mn-cs"/>
                      </a:endParaRPr>
                    </a:p>
                  </a:txBody>
                  <a:tcPr/>
                </a:tc>
                <a:tc>
                  <a:txBody>
                    <a:bodyPr/>
                    <a:lstStyle/>
                    <a:p>
                      <a:endParaRPr kumimoji="0" lang="en-IN" sz="1100" kern="1200" dirty="0">
                        <a:solidFill>
                          <a:schemeClr val="tx1"/>
                        </a:solidFill>
                        <a:latin typeface="Bookman Old Style" pitchFamily="18" charset="0"/>
                        <a:ea typeface="+mn-ea"/>
                        <a:cs typeface="+mn-cs"/>
                      </a:endParaRPr>
                    </a:p>
                  </a:txBody>
                  <a:tcPr/>
                </a:tc>
                <a:extLst>
                  <a:ext uri="{0D108BD9-81ED-4DB2-BD59-A6C34878D82A}">
                    <a16:rowId xmlns:a16="http://schemas.microsoft.com/office/drawing/2014/main" xmlns="" val="10009"/>
                  </a:ext>
                </a:extLst>
              </a:tr>
            </a:tbl>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828800"/>
          </a:xfrm>
        </p:spPr>
        <p:txBody>
          <a:bodyPr>
            <a:normAutofit/>
          </a:bodyPr>
          <a:lstStyle/>
          <a:p>
            <a:pPr algn="ctr"/>
            <a:r>
              <a:rPr lang="en-US" sz="2400" dirty="0">
                <a:solidFill>
                  <a:schemeClr val="accent3">
                    <a:lumMod val="75000"/>
                  </a:schemeClr>
                </a:solidFill>
                <a:latin typeface="Bookman Old Style" pitchFamily="18" charset="0"/>
              </a:rPr>
              <a:t>SECTION –IV</a:t>
            </a:r>
            <a:br>
              <a:rPr lang="en-US" sz="2400" dirty="0">
                <a:solidFill>
                  <a:schemeClr val="accent3">
                    <a:lumMod val="75000"/>
                  </a:schemeClr>
                </a:solidFill>
                <a:latin typeface="Bookman Old Style" pitchFamily="18" charset="0"/>
              </a:rPr>
            </a:br>
            <a:endParaRPr lang="en-IN" sz="2400" dirty="0">
              <a:solidFill>
                <a:schemeClr val="accent3">
                  <a:lumMod val="75000"/>
                </a:schemeClr>
              </a:solidFill>
              <a:latin typeface="Bookman Old Style" pitchFamily="18" charset="0"/>
            </a:endParaRPr>
          </a:p>
        </p:txBody>
      </p:sp>
      <p:sp>
        <p:nvSpPr>
          <p:cNvPr id="3" name="Content Placeholder 2"/>
          <p:cNvSpPr>
            <a:spLocks noGrp="1"/>
          </p:cNvSpPr>
          <p:nvPr>
            <p:ph sz="quarter" idx="1"/>
          </p:nvPr>
        </p:nvSpPr>
        <p:spPr>
          <a:xfrm>
            <a:off x="251520" y="1447800"/>
            <a:ext cx="8682168" cy="2701280"/>
          </a:xfrm>
        </p:spPr>
        <p:txBody>
          <a:bodyPr>
            <a:noAutofit/>
          </a:bodyPr>
          <a:lstStyle/>
          <a:p>
            <a:pPr algn="ctr">
              <a:buNone/>
            </a:pPr>
            <a:endParaRPr lang="en-US" sz="6000" dirty="0">
              <a:solidFill>
                <a:schemeClr val="accent3">
                  <a:lumMod val="60000"/>
                  <a:lumOff val="40000"/>
                </a:schemeClr>
              </a:solidFill>
            </a:endParaRPr>
          </a:p>
          <a:p>
            <a:pPr algn="ctr">
              <a:buNone/>
            </a:pPr>
            <a:r>
              <a:rPr lang="en-US" sz="6000" b="1" dirty="0">
                <a:effectLst>
                  <a:outerShdw blurRad="38100" dist="38100" dir="2700000" algn="tl">
                    <a:srgbClr val="000000">
                      <a:alpha val="43137"/>
                    </a:srgbClr>
                  </a:outerShdw>
                </a:effectLst>
                <a:latin typeface="Bookman Old Style" pitchFamily="18" charset="0"/>
              </a:rPr>
              <a:t>ACHIEVEMENTS</a:t>
            </a:r>
          </a:p>
          <a:p>
            <a:pPr algn="ctr">
              <a:buNone/>
            </a:pPr>
            <a:endParaRPr lang="en-US" sz="2000" b="1" dirty="0">
              <a:effectLst>
                <a:outerShdw blurRad="38100" dist="38100" dir="2700000" algn="tl">
                  <a:srgbClr val="000000">
                    <a:alpha val="43137"/>
                  </a:srgbClr>
                </a:outerShdw>
              </a:effectLst>
              <a:latin typeface="Bookman Old Style" pitchFamily="18" charset="0"/>
            </a:endParaRPr>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17</a:t>
            </a:fld>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04"/>
            <a:ext cx="8229600" cy="408108"/>
          </a:xfrm>
        </p:spPr>
        <p:txBody>
          <a:bodyPr>
            <a:noAutofit/>
          </a:bodyPr>
          <a:lstStyle/>
          <a:p>
            <a:pPr algn="ctr"/>
            <a:r>
              <a:rPr lang="en-US" sz="3600" b="1" i="1" dirty="0">
                <a:latin typeface="Times New Roman" pitchFamily="18" charset="0"/>
                <a:cs typeface="Times New Roman" pitchFamily="18" charset="0"/>
              </a:rPr>
              <a:t> </a:t>
            </a:r>
            <a:r>
              <a:rPr lang="en-US" sz="36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Rashtriya</a:t>
            </a:r>
            <a:r>
              <a:rPr lang="en-US"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Poshan</a:t>
            </a:r>
            <a:r>
              <a:rPr lang="en-US"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Maah</a:t>
            </a:r>
            <a:r>
              <a:rPr lang="en-US" sz="36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p>
        </p:txBody>
      </p:sp>
      <p:sp>
        <p:nvSpPr>
          <p:cNvPr id="3" name="Content Placeholder 2"/>
          <p:cNvSpPr>
            <a:spLocks noGrp="1"/>
          </p:cNvSpPr>
          <p:nvPr>
            <p:ph sz="quarter" idx="1"/>
          </p:nvPr>
        </p:nvSpPr>
        <p:spPr>
          <a:xfrm>
            <a:off x="285720" y="980728"/>
            <a:ext cx="8606760" cy="4176464"/>
          </a:xfrm>
        </p:spPr>
        <p:txBody>
          <a:bodyPr>
            <a:noAutofit/>
          </a:bodyPr>
          <a:lstStyle/>
          <a:p>
            <a:pPr algn="just"/>
            <a:r>
              <a:rPr lang="en-US" sz="1600" i="1" dirty="0">
                <a:latin typeface="Times New Roman" pitchFamily="18" charset="0"/>
                <a:cs typeface="Times New Roman" pitchFamily="18" charset="0"/>
              </a:rPr>
              <a:t> </a:t>
            </a:r>
            <a:r>
              <a:rPr lang="en-US" sz="1600" i="1" dirty="0" err="1">
                <a:latin typeface="Bookman Old Style" pitchFamily="18" charset="0"/>
                <a:cs typeface="Times New Roman" pitchFamily="18" charset="0"/>
              </a:rPr>
              <a:t>Rashtriya</a:t>
            </a:r>
            <a:r>
              <a:rPr lang="en-US" sz="1600" i="1" dirty="0">
                <a:latin typeface="Bookman Old Style" pitchFamily="18" charset="0"/>
                <a:cs typeface="Times New Roman" pitchFamily="18" charset="0"/>
              </a:rPr>
              <a:t> </a:t>
            </a:r>
            <a:r>
              <a:rPr lang="en-US" sz="1600" i="1" dirty="0" err="1">
                <a:latin typeface="Bookman Old Style" pitchFamily="18" charset="0"/>
                <a:cs typeface="Times New Roman" pitchFamily="18" charset="0"/>
              </a:rPr>
              <a:t>Poshan</a:t>
            </a:r>
            <a:r>
              <a:rPr lang="en-US" sz="1600" i="1" dirty="0">
                <a:latin typeface="Bookman Old Style" pitchFamily="18" charset="0"/>
                <a:cs typeface="Times New Roman" pitchFamily="18" charset="0"/>
              </a:rPr>
              <a:t> </a:t>
            </a:r>
            <a:r>
              <a:rPr lang="en-US" sz="1600" i="1" dirty="0" err="1">
                <a:latin typeface="Bookman Old Style" pitchFamily="18" charset="0"/>
                <a:cs typeface="Times New Roman" pitchFamily="18" charset="0"/>
              </a:rPr>
              <a:t>Maah</a:t>
            </a:r>
            <a:r>
              <a:rPr lang="en-US" sz="1600" dirty="0">
                <a:latin typeface="Bookman Old Style" pitchFamily="18" charset="0"/>
                <a:cs typeface="Times New Roman" pitchFamily="18" charset="0"/>
              </a:rPr>
              <a:t> was </a:t>
            </a:r>
            <a:r>
              <a:rPr lang="en-US" sz="1600" dirty="0" smtClean="0">
                <a:latin typeface="Bookman Old Style" pitchFamily="18" charset="0"/>
                <a:cs typeface="Times New Roman" pitchFamily="18" charset="0"/>
              </a:rPr>
              <a:t>celebrated </a:t>
            </a:r>
            <a:r>
              <a:rPr lang="en-US" sz="1600" dirty="0">
                <a:latin typeface="Bookman Old Style" pitchFamily="18" charset="0"/>
                <a:cs typeface="Times New Roman" pitchFamily="18" charset="0"/>
              </a:rPr>
              <a:t>in 21 districts of the State from 5 to 28</a:t>
            </a:r>
            <a:r>
              <a:rPr lang="en-US" sz="1600" baseline="30000" dirty="0">
                <a:latin typeface="Bookman Old Style" pitchFamily="18" charset="0"/>
                <a:cs typeface="Times New Roman" pitchFamily="18" charset="0"/>
              </a:rPr>
              <a:t>th</a:t>
            </a:r>
            <a:r>
              <a:rPr lang="en-US" sz="1600" dirty="0">
                <a:latin typeface="Bookman Old Style" pitchFamily="18" charset="0"/>
                <a:cs typeface="Times New Roman" pitchFamily="18" charset="0"/>
              </a:rPr>
              <a:t> September. During this </a:t>
            </a:r>
            <a:r>
              <a:rPr lang="en-US" sz="1600" dirty="0" smtClean="0">
                <a:latin typeface="Bookman Old Style" pitchFamily="18" charset="0"/>
                <a:cs typeface="Times New Roman" pitchFamily="18" charset="0"/>
              </a:rPr>
              <a:t>week, </a:t>
            </a:r>
            <a:r>
              <a:rPr lang="en-US" sz="1600" dirty="0">
                <a:latin typeface="Bookman Old Style" pitchFamily="18" charset="0"/>
                <a:cs typeface="Times New Roman" pitchFamily="18" charset="0"/>
              </a:rPr>
              <a:t>following activities were covered:</a:t>
            </a:r>
          </a:p>
          <a:p>
            <a:pPr algn="just"/>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05.09.2019</a:t>
            </a:r>
            <a:r>
              <a:rPr lang="en-US" sz="1600" dirty="0">
                <a:latin typeface="Bookman Old Style" pitchFamily="18" charset="0"/>
                <a:cs typeface="Times New Roman" pitchFamily="18" charset="0"/>
              </a:rPr>
              <a:t> : In all schools </a:t>
            </a:r>
            <a:r>
              <a:rPr lang="en-US" sz="1600" dirty="0" smtClean="0">
                <a:latin typeface="Bookman Old Style" pitchFamily="18" charset="0"/>
                <a:cs typeface="Times New Roman" pitchFamily="18" charset="0"/>
              </a:rPr>
              <a:t>‘hand </a:t>
            </a:r>
            <a:r>
              <a:rPr lang="en-US" sz="1600" dirty="0">
                <a:latin typeface="Bookman Old Style" pitchFamily="18" charset="0"/>
                <a:cs typeface="Times New Roman" pitchFamily="18" charset="0"/>
              </a:rPr>
              <a:t>washing </a:t>
            </a:r>
            <a:r>
              <a:rPr lang="en-US" sz="1600" dirty="0" smtClean="0">
                <a:latin typeface="Bookman Old Style" pitchFamily="18" charset="0"/>
                <a:cs typeface="Times New Roman" pitchFamily="18" charset="0"/>
              </a:rPr>
              <a:t>day’ </a:t>
            </a:r>
            <a:r>
              <a:rPr lang="en-US" sz="1600" dirty="0">
                <a:latin typeface="Bookman Old Style" pitchFamily="18" charset="0"/>
                <a:cs typeface="Times New Roman" pitchFamily="18" charset="0"/>
              </a:rPr>
              <a:t>has been celebrated. </a:t>
            </a:r>
          </a:p>
          <a:p>
            <a:pPr algn="just"/>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06.09.2019</a:t>
            </a:r>
            <a:r>
              <a:rPr lang="en-US" sz="1600" dirty="0">
                <a:latin typeface="Bookman Old Style" pitchFamily="18" charset="0"/>
                <a:cs typeface="Times New Roman" pitchFamily="18" charset="0"/>
              </a:rPr>
              <a:t>:  All schools have celebrated </a:t>
            </a:r>
            <a:r>
              <a:rPr lang="en-US" sz="1600" dirty="0" err="1">
                <a:latin typeface="Bookman Old Style" pitchFamily="18" charset="0"/>
                <a:cs typeface="Times New Roman" pitchFamily="18" charset="0"/>
              </a:rPr>
              <a:t>Beti</a:t>
            </a:r>
            <a:r>
              <a:rPr lang="en-US" sz="1600" dirty="0">
                <a:latin typeface="Bookman Old Style" pitchFamily="18" charset="0"/>
                <a:cs typeface="Times New Roman" pitchFamily="18" charset="0"/>
              </a:rPr>
              <a:t> ka </a:t>
            </a:r>
            <a:r>
              <a:rPr lang="en-US" sz="1600" dirty="0" err="1">
                <a:latin typeface="Bookman Old Style" pitchFamily="18" charset="0"/>
                <a:cs typeface="Times New Roman" pitchFamily="18" charset="0"/>
              </a:rPr>
              <a:t>Janamdin</a:t>
            </a:r>
            <a:r>
              <a:rPr lang="en-US" sz="1600" dirty="0">
                <a:latin typeface="Bookman Old Style" pitchFamily="18" charset="0"/>
                <a:cs typeface="Times New Roman" pitchFamily="18" charset="0"/>
              </a:rPr>
              <a:t>-School </a:t>
            </a:r>
            <a:r>
              <a:rPr lang="en-US" sz="1600" dirty="0" err="1">
                <a:latin typeface="Bookman Old Style" pitchFamily="18" charset="0"/>
                <a:cs typeface="Times New Roman" pitchFamily="18" charset="0"/>
              </a:rPr>
              <a:t>mai</a:t>
            </a:r>
            <a:r>
              <a:rPr lang="en-US" sz="1600" dirty="0">
                <a:latin typeface="Bookman Old Style" pitchFamily="18" charset="0"/>
                <a:cs typeface="Times New Roman" pitchFamily="18" charset="0"/>
              </a:rPr>
              <a:t> </a:t>
            </a:r>
            <a:r>
              <a:rPr lang="en-US" sz="1600" dirty="0" err="1">
                <a:latin typeface="Bookman Old Style" pitchFamily="18" charset="0"/>
                <a:cs typeface="Times New Roman" pitchFamily="18" charset="0"/>
              </a:rPr>
              <a:t>Abhinandan</a:t>
            </a:r>
            <a:r>
              <a:rPr lang="en-US" sz="1600" dirty="0">
                <a:latin typeface="Bookman Old Style" pitchFamily="18" charset="0"/>
                <a:cs typeface="Times New Roman" pitchFamily="18" charset="0"/>
              </a:rPr>
              <a:t>. </a:t>
            </a:r>
          </a:p>
          <a:p>
            <a:pPr algn="just"/>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10.09.2019 &amp; 11.09.2019 :</a:t>
            </a:r>
            <a:r>
              <a:rPr lang="en-US" sz="1600" dirty="0">
                <a:latin typeface="Bookman Old Style" pitchFamily="18" charset="0"/>
                <a:cs typeface="Times New Roman" pitchFamily="18" charset="0"/>
              </a:rPr>
              <a:t> Health </a:t>
            </a:r>
            <a:r>
              <a:rPr lang="en-US" sz="1600" dirty="0" smtClean="0">
                <a:latin typeface="Bookman Old Style" pitchFamily="18" charset="0"/>
                <a:cs typeface="Times New Roman" pitchFamily="18" charset="0"/>
              </a:rPr>
              <a:t>check-ups </a:t>
            </a:r>
            <a:r>
              <a:rPr lang="en-US" sz="1600" dirty="0">
                <a:latin typeface="Bookman Old Style" pitchFamily="18" charset="0"/>
                <a:cs typeface="Times New Roman" pitchFamily="18" charset="0"/>
              </a:rPr>
              <a:t>of children with the help of </a:t>
            </a:r>
            <a:r>
              <a:rPr lang="en-US" sz="1600" dirty="0" smtClean="0">
                <a:latin typeface="Bookman Old Style" pitchFamily="18" charset="0"/>
                <a:cs typeface="Times New Roman" pitchFamily="18" charset="0"/>
              </a:rPr>
              <a:t>Health Department </a:t>
            </a:r>
            <a:r>
              <a:rPr lang="en-US" sz="1600" dirty="0">
                <a:latin typeface="Bookman Old Style" pitchFamily="18" charset="0"/>
                <a:cs typeface="Times New Roman" pitchFamily="18" charset="0"/>
              </a:rPr>
              <a:t>and also provided health supplements to children.  </a:t>
            </a:r>
          </a:p>
          <a:p>
            <a:pPr algn="just"/>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12.09.2019: </a:t>
            </a:r>
            <a:r>
              <a:rPr lang="en-US" sz="1600" dirty="0">
                <a:latin typeface="Bookman Old Style" pitchFamily="18" charset="0"/>
                <a:cs typeface="Times New Roman" pitchFamily="18" charset="0"/>
              </a:rPr>
              <a:t>Training provided to all cooks for </a:t>
            </a:r>
            <a:r>
              <a:rPr lang="en-US" sz="1600" dirty="0" smtClean="0">
                <a:latin typeface="Bookman Old Style" pitchFamily="18" charset="0"/>
                <a:cs typeface="Times New Roman" pitchFamily="18" charset="0"/>
              </a:rPr>
              <a:t>cleanliness, </a:t>
            </a:r>
            <a:r>
              <a:rPr lang="en-US" sz="1600" dirty="0">
                <a:latin typeface="Bookman Old Style" pitchFamily="18" charset="0"/>
                <a:cs typeface="Times New Roman" pitchFamily="18" charset="0"/>
              </a:rPr>
              <a:t>quality of food by Master Trainers at Block Level.</a:t>
            </a:r>
          </a:p>
          <a:p>
            <a:pPr marL="0" indent="0" algn="just">
              <a:buNone/>
            </a:pPr>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13.09.2019</a:t>
            </a:r>
            <a:r>
              <a:rPr lang="en-US" sz="1600" dirty="0">
                <a:latin typeface="Bookman Old Style" pitchFamily="18" charset="0"/>
                <a:cs typeface="Times New Roman" pitchFamily="18" charset="0"/>
              </a:rPr>
              <a:t>: Recipe competition were organized in all schools of all Districts and Block Level. All students were guided regarding personal hygiene, brushing teeth and washing </a:t>
            </a:r>
            <a:r>
              <a:rPr lang="en-US" sz="1600" dirty="0" smtClean="0">
                <a:latin typeface="Bookman Old Style" pitchFamily="18" charset="0"/>
                <a:cs typeface="Times New Roman" pitchFamily="18" charset="0"/>
              </a:rPr>
              <a:t>hands.</a:t>
            </a:r>
            <a:endParaRPr lang="en-US" sz="1600" dirty="0">
              <a:latin typeface="Bookman Old Style" pitchFamily="18" charset="0"/>
              <a:cs typeface="Times New Roman" pitchFamily="18" charset="0"/>
            </a:endParaRPr>
          </a:p>
          <a:p>
            <a:pPr algn="just"/>
            <a:endParaRPr lang="en-US" sz="1600" dirty="0">
              <a:latin typeface="Bookman Old Style" pitchFamily="18" charset="0"/>
              <a:cs typeface="Times New Roman" pitchFamily="18" charset="0"/>
            </a:endParaRPr>
          </a:p>
          <a:p>
            <a:pPr algn="just"/>
            <a:r>
              <a:rPr lang="en-US" sz="1600" b="1" u="sng" dirty="0">
                <a:latin typeface="Bookman Old Style" pitchFamily="18" charset="0"/>
                <a:cs typeface="Times New Roman" pitchFamily="18" charset="0"/>
              </a:rPr>
              <a:t>17.09.2018</a:t>
            </a:r>
            <a:r>
              <a:rPr lang="en-US" sz="1600" dirty="0">
                <a:latin typeface="Bookman Old Style" pitchFamily="18" charset="0"/>
                <a:cs typeface="Times New Roman" pitchFamily="18" charset="0"/>
              </a:rPr>
              <a:t>:  Students were inspired for maintaining kitchen </a:t>
            </a:r>
            <a:r>
              <a:rPr lang="en-US" sz="1600" dirty="0" smtClean="0">
                <a:latin typeface="Bookman Old Style" pitchFamily="18" charset="0"/>
                <a:cs typeface="Times New Roman" pitchFamily="18" charset="0"/>
              </a:rPr>
              <a:t>gardens </a:t>
            </a:r>
            <a:r>
              <a:rPr lang="en-US" sz="1600" dirty="0">
                <a:latin typeface="Bookman Old Style" pitchFamily="18" charset="0"/>
                <a:cs typeface="Times New Roman" pitchFamily="18" charset="0"/>
              </a:rPr>
              <a:t>in </a:t>
            </a:r>
            <a:r>
              <a:rPr lang="en-US" sz="1600" dirty="0" smtClean="0">
                <a:latin typeface="Bookman Old Style" pitchFamily="18" charset="0"/>
                <a:cs typeface="Times New Roman" pitchFamily="18" charset="0"/>
              </a:rPr>
              <a:t>schools </a:t>
            </a:r>
            <a:endParaRPr lang="en-US" sz="1600" dirty="0">
              <a:latin typeface="Bookman Old Style" pitchFamily="18" charset="0"/>
              <a:cs typeface="Times New Roman" pitchFamily="18" charset="0"/>
            </a:endParaRPr>
          </a:p>
          <a:p>
            <a:pPr>
              <a:buNone/>
            </a:pPr>
            <a:endParaRPr lang="en-US" sz="1600" dirty="0">
              <a:latin typeface="Book Antiqua" pitchFamily="18" charset="0"/>
            </a:endParaRPr>
          </a:p>
        </p:txBody>
      </p:sp>
      <p:sp>
        <p:nvSpPr>
          <p:cNvPr id="4" name="Slide Number Placeholder 3"/>
          <p:cNvSpPr>
            <a:spLocks noGrp="1"/>
          </p:cNvSpPr>
          <p:nvPr>
            <p:ph type="sldNum" sz="quarter" idx="15"/>
          </p:nvPr>
        </p:nvSpPr>
        <p:spPr/>
        <p:txBody>
          <a:bodyPr/>
          <a:lstStyle/>
          <a:p>
            <a:fld id="{C8F70981-5056-4AA8-B13A-2ED8841A4BB7}" type="slidenum">
              <a:rPr lang="en-US" smtClean="0"/>
              <a:pPr/>
              <a:t>18</a:t>
            </a:fld>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1"/>
                </a:solidFill>
                <a:effectLst>
                  <a:outerShdw blurRad="38100" dist="38100" dir="2700000" algn="tl">
                    <a:srgbClr val="000000">
                      <a:alpha val="43137"/>
                    </a:srgbClr>
                  </a:outerShdw>
                </a:effectLst>
              </a:rPr>
              <a:t>Continued…..</a:t>
            </a:r>
            <a:endParaRPr lang="en-US" sz="32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457200" y="1447800"/>
            <a:ext cx="8229600" cy="4373563"/>
          </a:xfrm>
        </p:spPr>
        <p:txBody>
          <a:bodyPr>
            <a:normAutofit fontScale="92500" lnSpcReduction="20000"/>
          </a:bodyPr>
          <a:lstStyle/>
          <a:p>
            <a:pPr lvl="0" algn="just"/>
            <a:r>
              <a:rPr lang="en-US" sz="1700" b="1" u="sng" dirty="0">
                <a:latin typeface="Bookman Old Style" pitchFamily="18" charset="0"/>
                <a:cs typeface="Times New Roman" pitchFamily="18" charset="0"/>
              </a:rPr>
              <a:t>18.09.2019 &amp; 19.09.2019 </a:t>
            </a:r>
            <a:r>
              <a:rPr lang="en-US" sz="1700" dirty="0">
                <a:latin typeface="Bookman Old Style" pitchFamily="18" charset="0"/>
                <a:cs typeface="Times New Roman" pitchFamily="18" charset="0"/>
              </a:rPr>
              <a:t>:  A painting/posture </a:t>
            </a:r>
            <a:r>
              <a:rPr lang="en-US" sz="1700" dirty="0" smtClean="0">
                <a:latin typeface="Bookman Old Style" pitchFamily="18" charset="0"/>
                <a:cs typeface="Times New Roman" pitchFamily="18" charset="0"/>
              </a:rPr>
              <a:t>competition on Nutrition  </a:t>
            </a:r>
            <a:r>
              <a:rPr lang="en-US" sz="1700" dirty="0">
                <a:latin typeface="Bookman Old Style" pitchFamily="18" charset="0"/>
                <a:cs typeface="Times New Roman" pitchFamily="18" charset="0"/>
              </a:rPr>
              <a:t>was organized at primary and upper primary level and </a:t>
            </a:r>
            <a:r>
              <a:rPr lang="en-US" sz="1700" dirty="0" smtClean="0">
                <a:latin typeface="Bookman Old Style" pitchFamily="18" charset="0"/>
                <a:cs typeface="Times New Roman" pitchFamily="18" charset="0"/>
              </a:rPr>
              <a:t>winners </a:t>
            </a:r>
            <a:r>
              <a:rPr lang="en-US" sz="1700" dirty="0">
                <a:latin typeface="Bookman Old Style" pitchFamily="18" charset="0"/>
                <a:cs typeface="Times New Roman" pitchFamily="18" charset="0"/>
              </a:rPr>
              <a:t>were </a:t>
            </a:r>
            <a:r>
              <a:rPr lang="en-US" sz="1700" dirty="0" err="1">
                <a:latin typeface="Bookman Old Style" pitchFamily="18" charset="0"/>
                <a:cs typeface="Times New Roman" pitchFamily="18" charset="0"/>
              </a:rPr>
              <a:t>honoured</a:t>
            </a:r>
            <a:r>
              <a:rPr lang="en-US" sz="1700" dirty="0">
                <a:latin typeface="Bookman Old Style" pitchFamily="18" charset="0"/>
                <a:cs typeface="Times New Roman" pitchFamily="18" charset="0"/>
              </a:rPr>
              <a:t> with certificates.</a:t>
            </a:r>
          </a:p>
          <a:p>
            <a:pPr lvl="0" algn="just"/>
            <a:r>
              <a:rPr lang="en-US" sz="1700" b="1" u="sng" dirty="0">
                <a:latin typeface="Bookman Old Style" pitchFamily="18" charset="0"/>
                <a:cs typeface="Times New Roman" pitchFamily="18" charset="0"/>
              </a:rPr>
              <a:t>20.09.2019</a:t>
            </a:r>
            <a:r>
              <a:rPr lang="en-US" sz="1700" dirty="0">
                <a:latin typeface="Bookman Old Style" pitchFamily="18" charset="0"/>
                <a:cs typeface="Times New Roman" pitchFamily="18" charset="0"/>
              </a:rPr>
              <a:t> : A Quiz </a:t>
            </a:r>
            <a:r>
              <a:rPr lang="en-US" sz="1700" dirty="0" smtClean="0">
                <a:latin typeface="Bookman Old Style" pitchFamily="18" charset="0"/>
                <a:cs typeface="Times New Roman" pitchFamily="18" charset="0"/>
              </a:rPr>
              <a:t>competition on Nutrition  </a:t>
            </a:r>
            <a:r>
              <a:rPr lang="en-US" sz="1700" dirty="0">
                <a:latin typeface="Bookman Old Style" pitchFamily="18" charset="0"/>
                <a:cs typeface="Times New Roman" pitchFamily="18" charset="0"/>
              </a:rPr>
              <a:t>was organized at primary and upper primary level and </a:t>
            </a:r>
            <a:r>
              <a:rPr lang="en-US" sz="1700" dirty="0" smtClean="0">
                <a:latin typeface="Bookman Old Style" pitchFamily="18" charset="0"/>
                <a:cs typeface="Times New Roman" pitchFamily="18" charset="0"/>
              </a:rPr>
              <a:t>winners </a:t>
            </a:r>
            <a:r>
              <a:rPr lang="en-US" sz="1700" dirty="0">
                <a:latin typeface="Bookman Old Style" pitchFamily="18" charset="0"/>
                <a:cs typeface="Times New Roman" pitchFamily="18" charset="0"/>
              </a:rPr>
              <a:t>were </a:t>
            </a:r>
            <a:r>
              <a:rPr lang="en-US" sz="1700" dirty="0" err="1">
                <a:latin typeface="Bookman Old Style" pitchFamily="18" charset="0"/>
                <a:cs typeface="Times New Roman" pitchFamily="18" charset="0"/>
              </a:rPr>
              <a:t>honoured</a:t>
            </a:r>
            <a:r>
              <a:rPr lang="en-US" sz="1700" dirty="0">
                <a:latin typeface="Bookman Old Style" pitchFamily="18" charset="0"/>
                <a:cs typeface="Times New Roman" pitchFamily="18" charset="0"/>
              </a:rPr>
              <a:t> with certificates.</a:t>
            </a:r>
          </a:p>
          <a:p>
            <a:pPr lvl="0" algn="just"/>
            <a:endParaRPr lang="en-US" sz="1700" dirty="0">
              <a:latin typeface="Bookman Old Style" pitchFamily="18" charset="0"/>
              <a:cs typeface="Times New Roman" pitchFamily="18" charset="0"/>
            </a:endParaRPr>
          </a:p>
          <a:p>
            <a:pPr lvl="0" algn="just"/>
            <a:r>
              <a:rPr lang="en-US" sz="1700" b="1" u="sng" dirty="0">
                <a:latin typeface="Bookman Old Style" pitchFamily="18" charset="0"/>
                <a:cs typeface="Times New Roman" pitchFamily="18" charset="0"/>
              </a:rPr>
              <a:t>21.09.2019</a:t>
            </a:r>
            <a:r>
              <a:rPr lang="en-US" sz="1700" dirty="0">
                <a:latin typeface="Bookman Old Style" pitchFamily="18" charset="0"/>
                <a:cs typeface="Times New Roman" pitchFamily="18" charset="0"/>
              </a:rPr>
              <a:t> : A  Debate </a:t>
            </a:r>
            <a:r>
              <a:rPr lang="en-US" sz="1700" dirty="0" smtClean="0">
                <a:latin typeface="Bookman Old Style" pitchFamily="18" charset="0"/>
                <a:cs typeface="Times New Roman" pitchFamily="18" charset="0"/>
              </a:rPr>
              <a:t>competition on Nutrition  </a:t>
            </a:r>
            <a:r>
              <a:rPr lang="en-US" sz="1700" dirty="0">
                <a:latin typeface="Bookman Old Style" pitchFamily="18" charset="0"/>
                <a:cs typeface="Times New Roman" pitchFamily="18" charset="0"/>
              </a:rPr>
              <a:t>was organized at primary and upper primary level and </a:t>
            </a:r>
            <a:r>
              <a:rPr lang="en-US" sz="1700" dirty="0" smtClean="0">
                <a:latin typeface="Bookman Old Style" pitchFamily="18" charset="0"/>
                <a:cs typeface="Times New Roman" pitchFamily="18" charset="0"/>
              </a:rPr>
              <a:t>winners </a:t>
            </a:r>
            <a:r>
              <a:rPr lang="en-US" sz="1700" dirty="0">
                <a:latin typeface="Bookman Old Style" pitchFamily="18" charset="0"/>
                <a:cs typeface="Times New Roman" pitchFamily="18" charset="0"/>
              </a:rPr>
              <a:t>were </a:t>
            </a:r>
            <a:r>
              <a:rPr lang="en-US" sz="1700" dirty="0" err="1">
                <a:latin typeface="Bookman Old Style" pitchFamily="18" charset="0"/>
                <a:cs typeface="Times New Roman" pitchFamily="18" charset="0"/>
              </a:rPr>
              <a:t>honoured</a:t>
            </a:r>
            <a:r>
              <a:rPr lang="en-US" sz="1700" dirty="0">
                <a:latin typeface="Bookman Old Style" pitchFamily="18" charset="0"/>
                <a:cs typeface="Times New Roman" pitchFamily="18" charset="0"/>
              </a:rPr>
              <a:t> with certificates</a:t>
            </a:r>
          </a:p>
          <a:p>
            <a:pPr lvl="0" algn="just">
              <a:buNone/>
            </a:pPr>
            <a:endParaRPr lang="en-US" sz="1700" dirty="0">
              <a:latin typeface="Bookman Old Style" pitchFamily="18" charset="0"/>
              <a:cs typeface="Times New Roman" pitchFamily="18" charset="0"/>
            </a:endParaRPr>
          </a:p>
          <a:p>
            <a:pPr lvl="0" algn="just"/>
            <a:r>
              <a:rPr lang="en-US" sz="1700" b="1" u="sng" dirty="0">
                <a:latin typeface="Bookman Old Style" pitchFamily="18" charset="0"/>
                <a:cs typeface="Times New Roman" pitchFamily="18" charset="0"/>
              </a:rPr>
              <a:t>22.09.2019</a:t>
            </a:r>
            <a:r>
              <a:rPr lang="en-US" sz="1700" dirty="0">
                <a:latin typeface="Bookman Old Style" pitchFamily="18" charset="0"/>
                <a:cs typeface="Times New Roman" pitchFamily="18" charset="0"/>
              </a:rPr>
              <a:t> : </a:t>
            </a:r>
            <a:r>
              <a:rPr lang="en-US" sz="1700" dirty="0" smtClean="0">
                <a:latin typeface="Bookman Old Style" pitchFamily="18" charset="0"/>
                <a:cs typeface="Times New Roman" pitchFamily="18" charset="0"/>
              </a:rPr>
              <a:t>An </a:t>
            </a:r>
            <a:r>
              <a:rPr lang="en-US" sz="1700" dirty="0">
                <a:latin typeface="Bookman Old Style" pitchFamily="18" charset="0"/>
                <a:cs typeface="Times New Roman" pitchFamily="18" charset="0"/>
              </a:rPr>
              <a:t>Essay Writing </a:t>
            </a:r>
            <a:r>
              <a:rPr lang="en-US" sz="1700" dirty="0" smtClean="0">
                <a:latin typeface="Bookman Old Style" pitchFamily="18" charset="0"/>
                <a:cs typeface="Times New Roman" pitchFamily="18" charset="0"/>
              </a:rPr>
              <a:t>Competition on Nutrition  </a:t>
            </a:r>
            <a:r>
              <a:rPr lang="en-US" sz="1700" dirty="0">
                <a:latin typeface="Bookman Old Style" pitchFamily="18" charset="0"/>
                <a:cs typeface="Times New Roman" pitchFamily="18" charset="0"/>
              </a:rPr>
              <a:t>was organized at primary and upper primary level and </a:t>
            </a:r>
            <a:r>
              <a:rPr lang="en-US" sz="1700" dirty="0" smtClean="0">
                <a:latin typeface="Bookman Old Style" pitchFamily="18" charset="0"/>
                <a:cs typeface="Times New Roman" pitchFamily="18" charset="0"/>
              </a:rPr>
              <a:t>winners </a:t>
            </a:r>
            <a:r>
              <a:rPr lang="en-US" sz="1700" dirty="0">
                <a:latin typeface="Bookman Old Style" pitchFamily="18" charset="0"/>
                <a:cs typeface="Times New Roman" pitchFamily="18" charset="0"/>
              </a:rPr>
              <a:t>were </a:t>
            </a:r>
            <a:r>
              <a:rPr lang="en-US" sz="1700" dirty="0" err="1">
                <a:latin typeface="Bookman Old Style" pitchFamily="18" charset="0"/>
                <a:cs typeface="Times New Roman" pitchFamily="18" charset="0"/>
              </a:rPr>
              <a:t>honoured</a:t>
            </a:r>
            <a:r>
              <a:rPr lang="en-US" sz="1700" dirty="0">
                <a:latin typeface="Bookman Old Style" pitchFamily="18" charset="0"/>
                <a:cs typeface="Times New Roman" pitchFamily="18" charset="0"/>
              </a:rPr>
              <a:t> with certificates.</a:t>
            </a:r>
          </a:p>
          <a:p>
            <a:pPr lvl="0" algn="just"/>
            <a:endParaRPr lang="en-US" sz="1700" dirty="0">
              <a:latin typeface="Bookman Old Style" pitchFamily="18" charset="0"/>
              <a:cs typeface="Times New Roman" pitchFamily="18" charset="0"/>
            </a:endParaRPr>
          </a:p>
          <a:p>
            <a:pPr lvl="0" algn="just"/>
            <a:r>
              <a:rPr lang="en-US" sz="1700" b="1" u="sng" dirty="0">
                <a:latin typeface="Bookman Old Style" pitchFamily="18" charset="0"/>
                <a:cs typeface="Times New Roman" pitchFamily="18" charset="0"/>
              </a:rPr>
              <a:t>25.09.2019</a:t>
            </a:r>
            <a:r>
              <a:rPr lang="en-US" sz="1700" dirty="0">
                <a:latin typeface="Bookman Old Style" pitchFamily="18" charset="0"/>
                <a:cs typeface="Times New Roman" pitchFamily="18" charset="0"/>
              </a:rPr>
              <a:t>:  </a:t>
            </a:r>
            <a:r>
              <a:rPr lang="en-US" sz="1700" dirty="0" smtClean="0">
                <a:latin typeface="Bookman Old Style" pitchFamily="18" charset="0"/>
                <a:cs typeface="Times New Roman" pitchFamily="18" charset="0"/>
              </a:rPr>
              <a:t>Advertisements </a:t>
            </a:r>
            <a:r>
              <a:rPr lang="en-US" sz="1700" dirty="0">
                <a:latin typeface="Bookman Old Style" pitchFamily="18" charset="0"/>
                <a:cs typeface="Times New Roman" pitchFamily="18" charset="0"/>
              </a:rPr>
              <a:t>regarding </a:t>
            </a:r>
            <a:r>
              <a:rPr lang="en-US" sz="1700" dirty="0" err="1">
                <a:latin typeface="Bookman Old Style" pitchFamily="18" charset="0"/>
                <a:cs typeface="Times New Roman" pitchFamily="18" charset="0"/>
              </a:rPr>
              <a:t>Rashtriya</a:t>
            </a:r>
            <a:r>
              <a:rPr lang="en-US" sz="1700" dirty="0">
                <a:latin typeface="Bookman Old Style" pitchFamily="18" charset="0"/>
                <a:cs typeface="Times New Roman" pitchFamily="18" charset="0"/>
              </a:rPr>
              <a:t> </a:t>
            </a:r>
            <a:r>
              <a:rPr lang="en-US" sz="1700" dirty="0" err="1">
                <a:latin typeface="Bookman Old Style" pitchFamily="18" charset="0"/>
                <a:cs typeface="Times New Roman" pitchFamily="18" charset="0"/>
              </a:rPr>
              <a:t>Poshan</a:t>
            </a:r>
            <a:r>
              <a:rPr lang="en-US" sz="1700" dirty="0">
                <a:latin typeface="Bookman Old Style" pitchFamily="18" charset="0"/>
                <a:cs typeface="Times New Roman" pitchFamily="18" charset="0"/>
              </a:rPr>
              <a:t> </a:t>
            </a:r>
            <a:r>
              <a:rPr lang="en-US" sz="1700" dirty="0" err="1">
                <a:latin typeface="Bookman Old Style" pitchFamily="18" charset="0"/>
                <a:cs typeface="Times New Roman" pitchFamily="18" charset="0"/>
              </a:rPr>
              <a:t>Maah</a:t>
            </a:r>
            <a:r>
              <a:rPr lang="en-US" sz="1700" dirty="0">
                <a:latin typeface="Bookman Old Style" pitchFamily="18" charset="0"/>
                <a:cs typeface="Times New Roman" pitchFamily="18" charset="0"/>
              </a:rPr>
              <a:t> was printed in </a:t>
            </a:r>
            <a:r>
              <a:rPr lang="en-US" sz="1700" dirty="0" smtClean="0">
                <a:latin typeface="Bookman Old Style" pitchFamily="18" charset="0"/>
                <a:cs typeface="Times New Roman" pitchFamily="18" charset="0"/>
              </a:rPr>
              <a:t>newspapers </a:t>
            </a:r>
            <a:r>
              <a:rPr lang="en-US" sz="1700" dirty="0">
                <a:latin typeface="Bookman Old Style" pitchFamily="18" charset="0"/>
                <a:cs typeface="Times New Roman" pitchFamily="18" charset="0"/>
              </a:rPr>
              <a:t>for </a:t>
            </a:r>
            <a:r>
              <a:rPr lang="en-US" sz="1700" dirty="0" smtClean="0">
                <a:latin typeface="Bookman Old Style" pitchFamily="18" charset="0"/>
                <a:cs typeface="Times New Roman" pitchFamily="18" charset="0"/>
              </a:rPr>
              <a:t>sensitizing </a:t>
            </a:r>
            <a:r>
              <a:rPr lang="en-US" sz="1700" dirty="0">
                <a:latin typeface="Bookman Old Style" pitchFamily="18" charset="0"/>
                <a:cs typeface="Times New Roman" pitchFamily="18" charset="0"/>
              </a:rPr>
              <a:t>the students  and </a:t>
            </a:r>
            <a:r>
              <a:rPr lang="en-US" sz="1700" dirty="0" smtClean="0">
                <a:latin typeface="Bookman Old Style" pitchFamily="18" charset="0"/>
                <a:cs typeface="Times New Roman" pitchFamily="18" charset="0"/>
              </a:rPr>
              <a:t>public.</a:t>
            </a:r>
          </a:p>
          <a:p>
            <a:pPr lvl="0" algn="just">
              <a:buNone/>
            </a:pPr>
            <a:endParaRPr lang="en-US" sz="1700" dirty="0">
              <a:latin typeface="Bookman Old Style" pitchFamily="18" charset="0"/>
              <a:cs typeface="Times New Roman" pitchFamily="18" charset="0"/>
            </a:endParaRPr>
          </a:p>
          <a:p>
            <a:pPr lvl="0" algn="just"/>
            <a:r>
              <a:rPr lang="en-US" sz="1700" b="1" u="sng" dirty="0">
                <a:latin typeface="Bookman Old Style" pitchFamily="18" charset="0"/>
                <a:cs typeface="Times New Roman" pitchFamily="18" charset="0"/>
              </a:rPr>
              <a:t>26.09.2019 &amp; 28.09.2019</a:t>
            </a:r>
            <a:r>
              <a:rPr lang="en-US" sz="1700" dirty="0">
                <a:latin typeface="Bookman Old Style" pitchFamily="18" charset="0"/>
                <a:cs typeface="Times New Roman" pitchFamily="18" charset="0"/>
              </a:rPr>
              <a:t>: All School Head Teachers at District and Block Level were </a:t>
            </a:r>
            <a:r>
              <a:rPr lang="en-US" sz="1700" dirty="0" smtClean="0">
                <a:latin typeface="Bookman Old Style" pitchFamily="18" charset="0"/>
                <a:cs typeface="Times New Roman" pitchFamily="18" charset="0"/>
              </a:rPr>
              <a:t>sensitized regarding </a:t>
            </a:r>
            <a:r>
              <a:rPr lang="en-US" sz="1700" dirty="0">
                <a:latin typeface="Bookman Old Style" pitchFamily="18" charset="0"/>
                <a:cs typeface="Times New Roman" pitchFamily="18" charset="0"/>
              </a:rPr>
              <a:t>safe drinking water. </a:t>
            </a:r>
          </a:p>
          <a:p>
            <a:pPr lvl="0" algn="just"/>
            <a:endParaRPr lang="en-US" sz="1600" dirty="0">
              <a:solidFill>
                <a:schemeClr val="accent6">
                  <a:lumMod val="75000"/>
                </a:schemeClr>
              </a:solidFill>
              <a:latin typeface="Book Antiqua" pitchFamily="18" charset="0"/>
              <a:cs typeface="Times New Roman" pitchFamily="18" charset="0"/>
            </a:endParaRPr>
          </a:p>
          <a:p>
            <a:endParaRPr lang="en-US" dirty="0"/>
          </a:p>
        </p:txBody>
      </p:sp>
      <p:sp>
        <p:nvSpPr>
          <p:cNvPr id="4" name="Slide Number Placeholder 3"/>
          <p:cNvSpPr>
            <a:spLocks noGrp="1"/>
          </p:cNvSpPr>
          <p:nvPr>
            <p:ph type="sldNum" sz="quarter" idx="15"/>
          </p:nvPr>
        </p:nvSpPr>
        <p:spPr/>
        <p:txBody>
          <a:bodyPr/>
          <a:lstStyle/>
          <a:p>
            <a:fld id="{C8F70981-5056-4AA8-B13A-2ED8841A4BB7}" type="slidenum">
              <a:rPr lang="en-US" smtClean="0"/>
              <a:pPr/>
              <a:t>19</a:t>
            </a:fld>
            <a:endParaRPr lang="en-US" dirty="0"/>
          </a:p>
        </p:txBody>
      </p:sp>
    </p:spTree>
    <p:extLst>
      <p:ext uri="{BB962C8B-B14F-4D97-AF65-F5344CB8AC3E}">
        <p14:creationId xmlns:p14="http://schemas.microsoft.com/office/powerpoint/2010/main" xmlns="" val="25229995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705088" cy="838200"/>
          </a:xfrm>
        </p:spPr>
        <p:txBody>
          <a:bodyPr>
            <a:normAutofit/>
          </a:bodyPr>
          <a:lstStyle/>
          <a:p>
            <a:pPr algn="ctr"/>
            <a:r>
              <a:rPr lang="en-IN" sz="4000" b="1"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STRUCTURE OF PPT</a:t>
            </a:r>
          </a:p>
        </p:txBody>
      </p:sp>
      <p:sp>
        <p:nvSpPr>
          <p:cNvPr id="3" name="Content Placeholder 2"/>
          <p:cNvSpPr>
            <a:spLocks noGrp="1"/>
          </p:cNvSpPr>
          <p:nvPr>
            <p:ph sz="quarter" idx="1"/>
          </p:nvPr>
        </p:nvSpPr>
        <p:spPr>
          <a:xfrm>
            <a:off x="228600" y="1143000"/>
            <a:ext cx="8735888" cy="4953000"/>
          </a:xfrm>
        </p:spPr>
        <p:txBody>
          <a:bodyPr>
            <a:noAutofit/>
          </a:bodyPr>
          <a:lstStyle/>
          <a:p>
            <a:pPr marL="347663" indent="-347663">
              <a:lnSpc>
                <a:spcPct val="200000"/>
              </a:lnSpc>
              <a:buAutoNum type="arabicPeriod"/>
            </a:pPr>
            <a:r>
              <a:rPr lang="en-IN" sz="2000" dirty="0">
                <a:latin typeface="Bookman Old Style" pitchFamily="18" charset="0"/>
              </a:rPr>
              <a:t>Section I- </a:t>
            </a:r>
            <a:r>
              <a:rPr lang="en-IN" sz="2000" dirty="0" smtClean="0">
                <a:latin typeface="Bookman Old Style" pitchFamily="18" charset="0"/>
              </a:rPr>
              <a:t>Background</a:t>
            </a:r>
            <a:endParaRPr lang="en-IN" sz="2000" dirty="0">
              <a:latin typeface="Bookman Old Style" pitchFamily="18" charset="0"/>
            </a:endParaRPr>
          </a:p>
          <a:p>
            <a:pPr marL="347663" indent="-347663">
              <a:lnSpc>
                <a:spcPct val="200000"/>
              </a:lnSpc>
              <a:buAutoNum type="arabicPeriod"/>
            </a:pPr>
            <a:r>
              <a:rPr lang="en-IN" sz="2000" dirty="0">
                <a:latin typeface="Bookman Old Style" pitchFamily="18" charset="0"/>
              </a:rPr>
              <a:t>Section II- Count of Children &amp; </a:t>
            </a:r>
            <a:r>
              <a:rPr lang="en-IN" sz="2000" dirty="0" smtClean="0">
                <a:latin typeface="Bookman Old Style" pitchFamily="18" charset="0"/>
              </a:rPr>
              <a:t>Institutions</a:t>
            </a:r>
            <a:endParaRPr lang="en-IN" sz="2000" dirty="0">
              <a:latin typeface="Bookman Old Style" pitchFamily="18" charset="0"/>
            </a:endParaRPr>
          </a:p>
          <a:p>
            <a:pPr marL="347663" indent="-347663">
              <a:lnSpc>
                <a:spcPct val="200000"/>
              </a:lnSpc>
              <a:buFont typeface="Wingdings 2"/>
              <a:buAutoNum type="arabicPeriod"/>
            </a:pPr>
            <a:r>
              <a:rPr lang="en-IN" sz="2000" dirty="0">
                <a:latin typeface="Bookman Old Style" pitchFamily="18" charset="0"/>
              </a:rPr>
              <a:t>Section III- </a:t>
            </a:r>
            <a:r>
              <a:rPr lang="en-US" sz="2000" dirty="0">
                <a:latin typeface="Bookman Old Style" pitchFamily="18" charset="0"/>
              </a:rPr>
              <a:t>Allocation &amp; Utilization of funds</a:t>
            </a:r>
          </a:p>
          <a:p>
            <a:pPr marL="347663" indent="-347663">
              <a:lnSpc>
                <a:spcPct val="200000"/>
              </a:lnSpc>
              <a:buFont typeface="Wingdings 2"/>
              <a:buAutoNum type="arabicPeriod"/>
            </a:pPr>
            <a:r>
              <a:rPr lang="en-US" sz="2000" dirty="0">
                <a:latin typeface="Bookman Old Style" pitchFamily="18" charset="0"/>
              </a:rPr>
              <a:t>Section IV- Achievements</a:t>
            </a:r>
          </a:p>
          <a:p>
            <a:pPr marL="347663" indent="-347663">
              <a:lnSpc>
                <a:spcPct val="200000"/>
              </a:lnSpc>
              <a:buFont typeface="Wingdings 2"/>
              <a:buAutoNum type="arabicPeriod"/>
            </a:pPr>
            <a:r>
              <a:rPr lang="en-US" sz="2000" dirty="0">
                <a:latin typeface="Bookman Old Style" pitchFamily="18" charset="0"/>
              </a:rPr>
              <a:t>Section V- Review of assurance given in PAB 2019-20</a:t>
            </a:r>
          </a:p>
          <a:p>
            <a:pPr marL="347663" indent="-347663">
              <a:lnSpc>
                <a:spcPct val="200000"/>
              </a:lnSpc>
              <a:buFont typeface="Wingdings 2"/>
              <a:buAutoNum type="arabicPeriod"/>
            </a:pPr>
            <a:r>
              <a:rPr lang="en-US" sz="2000" dirty="0">
                <a:latin typeface="Bookman Old Style" pitchFamily="18" charset="0"/>
              </a:rPr>
              <a:t>Section VI- Monitoring Report</a:t>
            </a:r>
          </a:p>
          <a:p>
            <a:pPr marL="347663" indent="-347663">
              <a:lnSpc>
                <a:spcPct val="200000"/>
              </a:lnSpc>
              <a:buFont typeface="Wingdings 2"/>
              <a:buAutoNum type="arabicPeriod"/>
            </a:pPr>
            <a:r>
              <a:rPr lang="en-US" sz="2000" dirty="0">
                <a:latin typeface="Bookman Old Style" pitchFamily="18" charset="0"/>
              </a:rPr>
              <a:t>Section- VII- Joint Review Mission</a:t>
            </a:r>
          </a:p>
          <a:p>
            <a:pPr marL="347663" indent="-347663">
              <a:lnSpc>
                <a:spcPct val="200000"/>
              </a:lnSpc>
              <a:buFont typeface="Wingdings 2"/>
              <a:buAutoNum type="arabicPeriod"/>
            </a:pPr>
            <a:r>
              <a:rPr lang="en-US" sz="2000" dirty="0">
                <a:latin typeface="Bookman Old Style" pitchFamily="18" charset="0"/>
              </a:rPr>
              <a:t>Section- VIII-Proposal of funds for the year 2020-21</a:t>
            </a:r>
          </a:p>
          <a:p>
            <a:pPr marL="1143000" indent="-1143000">
              <a:lnSpc>
                <a:spcPct val="200000"/>
              </a:lnSpc>
              <a:buFont typeface="Wingdings 2"/>
              <a:buAutoNum type="arabicPeriod"/>
            </a:pPr>
            <a:endParaRPr lang="en-US" sz="2400" dirty="0">
              <a:latin typeface="Lucida Bright" pitchFamily="18" charset="0"/>
            </a:endParaRPr>
          </a:p>
          <a:p>
            <a:pPr marL="1143000" indent="-1143000">
              <a:lnSpc>
                <a:spcPct val="200000"/>
              </a:lnSpc>
              <a:buNone/>
            </a:pPr>
            <a:endParaRPr lang="en-IN" sz="2800" dirty="0"/>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2</a:t>
            </a:fld>
            <a:endParaRPr lang="en-US"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lumMod val="60000"/>
                    <a:lumOff val="40000"/>
                  </a:schemeClr>
                </a:solidFill>
                <a:latin typeface="Bookman Old Style" pitchFamily="18" charset="0"/>
              </a:rPr>
              <a:t/>
            </a:r>
            <a:br>
              <a:rPr lang="en-US" dirty="0">
                <a:solidFill>
                  <a:schemeClr val="accent3">
                    <a:lumMod val="60000"/>
                    <a:lumOff val="40000"/>
                  </a:schemeClr>
                </a:solidFill>
                <a:latin typeface="Bookman Old Style" pitchFamily="18" charset="0"/>
              </a:rPr>
            </a:br>
            <a:r>
              <a:rPr lang="en-US" b="1" dirty="0">
                <a:solidFill>
                  <a:schemeClr val="tx1"/>
                </a:solidFill>
                <a:effectLst>
                  <a:outerShdw blurRad="38100" dist="38100" dir="2700000" algn="tl">
                    <a:srgbClr val="000000">
                      <a:alpha val="43137"/>
                    </a:srgbClr>
                  </a:outerShdw>
                </a:effectLst>
                <a:latin typeface="Bookman Old Style" pitchFamily="18" charset="0"/>
              </a:rPr>
              <a:t>ACHIEVEMENTS</a:t>
            </a:r>
            <a:br>
              <a:rPr lang="en-US" b="1" dirty="0">
                <a:solidFill>
                  <a:schemeClr val="tx1"/>
                </a:solidFill>
                <a:effectLst>
                  <a:outerShdw blurRad="38100" dist="38100" dir="2700000" algn="tl">
                    <a:srgbClr val="000000">
                      <a:alpha val="43137"/>
                    </a:srgbClr>
                  </a:outerShdw>
                </a:effectLst>
                <a:latin typeface="Bookman Old Style" pitchFamily="18" charset="0"/>
              </a:rPr>
            </a:br>
            <a:endParaRPr lang="en-US"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3400" y="1066800"/>
            <a:ext cx="8229600" cy="5791200"/>
          </a:xfrm>
        </p:spPr>
        <p:txBody>
          <a:bodyPr>
            <a:noAutofit/>
          </a:bodyPr>
          <a:lstStyle/>
          <a:p>
            <a:pPr algn="just">
              <a:lnSpc>
                <a:spcPct val="150000"/>
              </a:lnSpc>
            </a:pPr>
            <a:r>
              <a:rPr lang="en-US" sz="1600" dirty="0">
                <a:latin typeface="Bookman Old Style" pitchFamily="18" charset="0"/>
                <a:cs typeface="Times New Roman" pitchFamily="18" charset="0"/>
              </a:rPr>
              <a:t>The Maternity leave </a:t>
            </a:r>
            <a:r>
              <a:rPr lang="en-US" sz="1600" dirty="0" smtClean="0">
                <a:latin typeface="Bookman Old Style" pitchFamily="18" charset="0"/>
                <a:cs typeface="Times New Roman" pitchFamily="18" charset="0"/>
              </a:rPr>
              <a:t>(without pay) for </a:t>
            </a:r>
            <a:r>
              <a:rPr lang="en-US" sz="1600" dirty="0">
                <a:latin typeface="Bookman Old Style" pitchFamily="18" charset="0"/>
                <a:cs typeface="Times New Roman" pitchFamily="18" charset="0"/>
              </a:rPr>
              <a:t>Six months have been allowed to  Female Cook-cum-Helpers  working under Mid Day Meal Scheme.</a:t>
            </a:r>
          </a:p>
          <a:p>
            <a:pPr algn="just">
              <a:lnSpc>
                <a:spcPct val="150000"/>
              </a:lnSpc>
            </a:pPr>
            <a:r>
              <a:rPr lang="en-US" sz="1600" dirty="0">
                <a:latin typeface="Bookman Old Style" pitchFamily="18" charset="0"/>
                <a:cs typeface="Times New Roman" pitchFamily="18" charset="0"/>
              </a:rPr>
              <a:t>National De-worming day has been </a:t>
            </a:r>
            <a:r>
              <a:rPr lang="en-US" sz="1600" dirty="0" smtClean="0">
                <a:latin typeface="Bookman Old Style" pitchFamily="18" charset="0"/>
                <a:cs typeface="Times New Roman" pitchFamily="18" charset="0"/>
              </a:rPr>
              <a:t>celebrated twice in a year on February &amp; August  2019 and </a:t>
            </a:r>
            <a:r>
              <a:rPr lang="en-US" sz="1600" dirty="0" err="1">
                <a:latin typeface="Bookman Old Style" pitchFamily="18" charset="0"/>
                <a:cs typeface="Times New Roman" pitchFamily="18" charset="0"/>
              </a:rPr>
              <a:t>Albendazole</a:t>
            </a:r>
            <a:r>
              <a:rPr lang="en-US" sz="1600" dirty="0">
                <a:latin typeface="Bookman Old Style" pitchFamily="18" charset="0"/>
                <a:cs typeface="Times New Roman" pitchFamily="18" charset="0"/>
              </a:rPr>
              <a:t> Tablets were disturbed to the School Children </a:t>
            </a:r>
            <a:r>
              <a:rPr lang="en-US" sz="1600" dirty="0" err="1">
                <a:latin typeface="Bookman Old Style" pitchFamily="18" charset="0"/>
                <a:cs typeface="Times New Roman" pitchFamily="18" charset="0"/>
              </a:rPr>
              <a:t>upto</a:t>
            </a:r>
            <a:r>
              <a:rPr lang="en-US" sz="1600" dirty="0">
                <a:latin typeface="Bookman Old Style" pitchFamily="18" charset="0"/>
                <a:cs typeface="Times New Roman" pitchFamily="18" charset="0"/>
              </a:rPr>
              <a:t> the age of 1 to 15 Years  two hours before providing the MDM. </a:t>
            </a:r>
          </a:p>
          <a:p>
            <a:pPr algn="just">
              <a:lnSpc>
                <a:spcPct val="150000"/>
              </a:lnSpc>
            </a:pPr>
            <a:r>
              <a:rPr lang="en-US" sz="1600" dirty="0">
                <a:latin typeface="Bookman Old Style" pitchFamily="18" charset="0"/>
                <a:cs typeface="Times New Roman" pitchFamily="18" charset="0"/>
              </a:rPr>
              <a:t>The Cook-cum-Helpers </a:t>
            </a:r>
            <a:r>
              <a:rPr lang="en-US" sz="1600" dirty="0" smtClean="0">
                <a:latin typeface="Bookman Old Style" pitchFamily="18" charset="0"/>
                <a:cs typeface="Times New Roman" pitchFamily="18" charset="0"/>
              </a:rPr>
              <a:t>have </a:t>
            </a:r>
            <a:r>
              <a:rPr lang="en-US" sz="1600" dirty="0">
                <a:latin typeface="Bookman Old Style" pitchFamily="18" charset="0"/>
                <a:cs typeface="Times New Roman" pitchFamily="18" charset="0"/>
              </a:rPr>
              <a:t>been enrolled under </a:t>
            </a:r>
            <a:r>
              <a:rPr lang="en-US" sz="1600" dirty="0" err="1">
                <a:latin typeface="Bookman Old Style" pitchFamily="18" charset="0"/>
                <a:cs typeface="Times New Roman" pitchFamily="18" charset="0"/>
              </a:rPr>
              <a:t>Pradhan</a:t>
            </a:r>
            <a:r>
              <a:rPr lang="en-US" sz="1600" dirty="0">
                <a:latin typeface="Bookman Old Style" pitchFamily="18" charset="0"/>
                <a:cs typeface="Times New Roman" pitchFamily="18" charset="0"/>
              </a:rPr>
              <a:t> </a:t>
            </a:r>
            <a:r>
              <a:rPr lang="en-US" sz="1600" dirty="0" err="1">
                <a:latin typeface="Bookman Old Style" pitchFamily="18" charset="0"/>
                <a:cs typeface="Times New Roman" pitchFamily="18" charset="0"/>
              </a:rPr>
              <a:t>Mantri</a:t>
            </a:r>
            <a:r>
              <a:rPr lang="en-US" sz="1600" dirty="0">
                <a:latin typeface="Bookman Old Style" pitchFamily="18" charset="0"/>
                <a:cs typeface="Times New Roman" pitchFamily="18" charset="0"/>
              </a:rPr>
              <a:t> </a:t>
            </a:r>
            <a:r>
              <a:rPr lang="en-US" sz="1600" dirty="0" err="1">
                <a:latin typeface="Bookman Old Style" pitchFamily="18" charset="0"/>
                <a:cs typeface="Times New Roman" pitchFamily="18" charset="0"/>
              </a:rPr>
              <a:t>Shram</a:t>
            </a:r>
            <a:r>
              <a:rPr lang="en-US" sz="1600" dirty="0">
                <a:latin typeface="Bookman Old Style" pitchFamily="18" charset="0"/>
                <a:cs typeface="Times New Roman" pitchFamily="18" charset="0"/>
              </a:rPr>
              <a:t> Yogi </a:t>
            </a:r>
            <a:r>
              <a:rPr lang="en-US" sz="1600" dirty="0" err="1" smtClean="0">
                <a:latin typeface="Bookman Old Style" pitchFamily="18" charset="0"/>
                <a:cs typeface="Times New Roman" pitchFamily="18" charset="0"/>
              </a:rPr>
              <a:t>Maan</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Dhan</a:t>
            </a:r>
            <a:r>
              <a:rPr lang="en-US" sz="1600" dirty="0" smtClean="0">
                <a:latin typeface="Bookman Old Style" pitchFamily="18" charset="0"/>
                <a:cs typeface="Times New Roman" pitchFamily="18" charset="0"/>
              </a:rPr>
              <a:t> </a:t>
            </a:r>
            <a:r>
              <a:rPr lang="en-US" sz="1600" dirty="0">
                <a:latin typeface="Bookman Old Style" pitchFamily="18" charset="0"/>
                <a:cs typeface="Times New Roman" pitchFamily="18" charset="0"/>
              </a:rPr>
              <a:t>Scheme(PM-SYM</a:t>
            </a:r>
            <a:r>
              <a:rPr lang="en-US" sz="1600" dirty="0" smtClean="0">
                <a:latin typeface="Bookman Old Style" pitchFamily="18" charset="0"/>
                <a:cs typeface="Times New Roman" pitchFamily="18" charset="0"/>
              </a:rPr>
              <a:t>). Out of a total of 9411 eligible </a:t>
            </a:r>
            <a:r>
              <a:rPr lang="en-US" sz="1600" dirty="0">
                <a:latin typeface="Bookman Old Style" pitchFamily="18" charset="0"/>
                <a:cs typeface="Times New Roman" pitchFamily="18" charset="0"/>
              </a:rPr>
              <a:t>Cook-cum-Helpers </a:t>
            </a:r>
            <a:r>
              <a:rPr lang="en-US" sz="1600" dirty="0" smtClean="0">
                <a:latin typeface="Bookman Old Style" pitchFamily="18" charset="0"/>
              </a:rPr>
              <a:t>( between the age group 18 to 40 years),</a:t>
            </a:r>
            <a:r>
              <a:rPr lang="en-US" sz="1600" dirty="0" smtClean="0">
                <a:latin typeface="Bookman Old Style" pitchFamily="18" charset="0"/>
                <a:cs typeface="Times New Roman" pitchFamily="18" charset="0"/>
              </a:rPr>
              <a:t> </a:t>
            </a:r>
            <a:r>
              <a:rPr lang="en-US" sz="1600" dirty="0">
                <a:latin typeface="Bookman Old Style" pitchFamily="18" charset="0"/>
                <a:cs typeface="Times New Roman" pitchFamily="18" charset="0"/>
              </a:rPr>
              <a:t>9269 </a:t>
            </a:r>
            <a:r>
              <a:rPr lang="en-US" sz="1600" dirty="0" smtClean="0">
                <a:latin typeface="Bookman Old Style" pitchFamily="18" charset="0"/>
                <a:cs typeface="Times New Roman" pitchFamily="18" charset="0"/>
              </a:rPr>
              <a:t>have </a:t>
            </a:r>
            <a:r>
              <a:rPr lang="en-US" sz="1600" dirty="0">
                <a:latin typeface="Bookman Old Style" pitchFamily="18" charset="0"/>
                <a:cs typeface="Times New Roman" pitchFamily="18" charset="0"/>
              </a:rPr>
              <a:t>been </a:t>
            </a:r>
            <a:r>
              <a:rPr lang="en-US" sz="1600" dirty="0" smtClean="0">
                <a:latin typeface="Bookman Old Style" pitchFamily="18" charset="0"/>
                <a:cs typeface="Times New Roman" pitchFamily="18" charset="0"/>
              </a:rPr>
              <a:t>enrolled under the Scheme. </a:t>
            </a:r>
            <a:endParaRPr lang="en-US" sz="1600" dirty="0">
              <a:latin typeface="Bookman Old Style" pitchFamily="18" charset="0"/>
              <a:cs typeface="Times New Roman" pitchFamily="18" charset="0"/>
            </a:endParaRPr>
          </a:p>
          <a:p>
            <a:pPr algn="just">
              <a:lnSpc>
                <a:spcPct val="150000"/>
              </a:lnSpc>
            </a:pPr>
            <a:r>
              <a:rPr lang="en-US" sz="1600" dirty="0">
                <a:latin typeface="Bookman Old Style" pitchFamily="18" charset="0"/>
                <a:cs typeface="Times New Roman" pitchFamily="18" charset="0"/>
              </a:rPr>
              <a:t>The salary </a:t>
            </a:r>
            <a:r>
              <a:rPr lang="en-US" sz="1600" dirty="0" smtClean="0">
                <a:latin typeface="Bookman Old Style" pitchFamily="18" charset="0"/>
                <a:cs typeface="Times New Roman" pitchFamily="18" charset="0"/>
              </a:rPr>
              <a:t>of Cook-cum </a:t>
            </a:r>
            <a:r>
              <a:rPr lang="en-US" sz="1600" dirty="0">
                <a:latin typeface="Bookman Old Style" pitchFamily="18" charset="0"/>
                <a:cs typeface="Times New Roman" pitchFamily="18" charset="0"/>
              </a:rPr>
              <a:t>–Helpers has been increased </a:t>
            </a:r>
            <a:r>
              <a:rPr lang="en-US" sz="1600" dirty="0" smtClean="0">
                <a:latin typeface="Bookman Old Style" pitchFamily="18" charset="0"/>
                <a:cs typeface="Times New Roman" pitchFamily="18" charset="0"/>
              </a:rPr>
              <a:t>from Rs2500 </a:t>
            </a:r>
            <a:r>
              <a:rPr lang="en-US" sz="1600" dirty="0">
                <a:latin typeface="Bookman Old Style" pitchFamily="18" charset="0"/>
                <a:cs typeface="Times New Roman" pitchFamily="18" charset="0"/>
              </a:rPr>
              <a:t>to Rs3500 w.e.f 1/7/2018</a:t>
            </a:r>
            <a:r>
              <a:rPr lang="en-US" sz="1600" dirty="0" smtClean="0">
                <a:latin typeface="Bookman Old Style" pitchFamily="18" charset="0"/>
                <a:cs typeface="Times New Roman" pitchFamily="18" charset="0"/>
              </a:rPr>
              <a:t>.</a:t>
            </a:r>
          </a:p>
          <a:p>
            <a:pPr marL="395478" lvl="0" indent="-285750" algn="just">
              <a:lnSpc>
                <a:spcPct val="150000"/>
              </a:lnSpc>
              <a:spcBef>
                <a:spcPts val="400"/>
              </a:spcBef>
              <a:buSzPct val="68000"/>
            </a:pPr>
            <a:r>
              <a:rPr lang="en-US" sz="1600" dirty="0" smtClean="0">
                <a:latin typeface="Bookman Old Style" pitchFamily="18" charset="0"/>
                <a:cs typeface="Times New Roman" pitchFamily="18" charset="0"/>
              </a:rPr>
              <a:t>The Cook-cum –Helpers are being provided two Uniforms every year w.e.f  2018 @ Rs. 300 per uniform.</a:t>
            </a:r>
          </a:p>
          <a:p>
            <a:pPr marL="395478" lvl="0" indent="-285750" algn="just">
              <a:lnSpc>
                <a:spcPct val="150000"/>
              </a:lnSpc>
              <a:spcBef>
                <a:spcPts val="400"/>
              </a:spcBef>
              <a:buSzPct val="68000"/>
            </a:pPr>
            <a:r>
              <a:rPr lang="en-US" sz="1600" dirty="0" smtClean="0">
                <a:latin typeface="Bookman Old Style" pitchFamily="18" charset="0"/>
                <a:cs typeface="Times New Roman" pitchFamily="18" charset="0"/>
              </a:rPr>
              <a:t>2554 Kitchen gardens are being maintained in schools under MDM Scheme.</a:t>
            </a:r>
          </a:p>
          <a:p>
            <a:pPr>
              <a:lnSpc>
                <a:spcPct val="150000"/>
              </a:lnSpc>
            </a:pPr>
            <a:endParaRPr lang="en-US" sz="1600" dirty="0"/>
          </a:p>
        </p:txBody>
      </p:sp>
      <p:sp>
        <p:nvSpPr>
          <p:cNvPr id="4" name="Slide Number Placeholder 3"/>
          <p:cNvSpPr>
            <a:spLocks noGrp="1"/>
          </p:cNvSpPr>
          <p:nvPr>
            <p:ph type="sldNum" sz="quarter" idx="15"/>
          </p:nvPr>
        </p:nvSpPr>
        <p:spPr/>
        <p:txBody>
          <a:bodyPr/>
          <a:lstStyle/>
          <a:p>
            <a:fld id="{C8F70981-5056-4AA8-B13A-2ED8841A4BB7}" type="slidenum">
              <a:rPr lang="en-US" smtClean="0"/>
              <a:pPr/>
              <a:t>20</a:t>
            </a:fld>
            <a:endParaRPr lang="en-US" dirty="0"/>
          </a:p>
        </p:txBody>
      </p:sp>
    </p:spTree>
    <p:extLst>
      <p:ext uri="{BB962C8B-B14F-4D97-AF65-F5344CB8AC3E}">
        <p14:creationId xmlns:p14="http://schemas.microsoft.com/office/powerpoint/2010/main" xmlns="" val="26731184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260648"/>
            <a:ext cx="8219256" cy="6408712"/>
          </a:xfrm>
        </p:spPr>
        <p:txBody>
          <a:bodyPr>
            <a:noAutofit/>
          </a:bodyPr>
          <a:lstStyle/>
          <a:p>
            <a:pPr marL="395478" lvl="0" indent="-285750">
              <a:lnSpc>
                <a:spcPct val="150000"/>
              </a:lnSpc>
              <a:spcBef>
                <a:spcPts val="400"/>
              </a:spcBef>
              <a:buSzPct val="68000"/>
            </a:pPr>
            <a:r>
              <a:rPr lang="en-US" sz="1600" dirty="0" smtClean="0">
                <a:latin typeface="Bookman Old Style" pitchFamily="18" charset="0"/>
                <a:cs typeface="Times New Roman" pitchFamily="18" charset="0"/>
              </a:rPr>
              <a:t>As </a:t>
            </a:r>
            <a:r>
              <a:rPr lang="en-US" sz="1600" dirty="0">
                <a:latin typeface="Bookman Old Style" pitchFamily="18" charset="0"/>
                <a:cs typeface="Times New Roman" pitchFamily="18" charset="0"/>
              </a:rPr>
              <a:t>per directions </a:t>
            </a:r>
            <a:r>
              <a:rPr lang="en-US" sz="1600" dirty="0" smtClean="0">
                <a:latin typeface="Bookman Old Style" pitchFamily="18" charset="0"/>
                <a:cs typeface="Times New Roman" pitchFamily="18" charset="0"/>
              </a:rPr>
              <a:t>of Govt</a:t>
            </a:r>
            <a:r>
              <a:rPr lang="en-US" sz="1600" dirty="0">
                <a:latin typeface="Bookman Old Style" pitchFamily="18" charset="0"/>
                <a:cs typeface="Times New Roman" pitchFamily="18" charset="0"/>
              </a:rPr>
              <a:t>. Of India Fortified Atta</a:t>
            </a:r>
            <a:r>
              <a:rPr lang="en-US" sz="1600" dirty="0" smtClean="0">
                <a:latin typeface="Bookman Old Style" pitchFamily="18" charset="0"/>
                <a:cs typeface="Times New Roman" pitchFamily="18" charset="0"/>
              </a:rPr>
              <a:t>, in Six  Districts  </a:t>
            </a:r>
            <a:r>
              <a:rPr lang="en-US" sz="1600" dirty="0" err="1" smtClean="0">
                <a:latin typeface="Bookman Old Style" pitchFamily="18" charset="0"/>
                <a:cs typeface="Times New Roman" pitchFamily="18" charset="0"/>
              </a:rPr>
              <a:t>Ambala</a:t>
            </a:r>
            <a:r>
              <a:rPr lang="en-US" sz="1600" dirty="0" smtClean="0">
                <a:latin typeface="Bookman Old Style" pitchFamily="18" charset="0"/>
                <a:cs typeface="Times New Roman" pitchFamily="18" charset="0"/>
              </a:rPr>
              <a:t> , </a:t>
            </a:r>
            <a:r>
              <a:rPr lang="en-US" sz="1600" dirty="0" err="1" smtClean="0">
                <a:latin typeface="Bookman Old Style" pitchFamily="18" charset="0"/>
                <a:cs typeface="Times New Roman" pitchFamily="18" charset="0"/>
              </a:rPr>
              <a:t>Sonipat</a:t>
            </a:r>
            <a:r>
              <a:rPr lang="en-US" sz="1600" dirty="0" smtClean="0">
                <a:latin typeface="Bookman Old Style" pitchFamily="18" charset="0"/>
                <a:cs typeface="Times New Roman" pitchFamily="18" charset="0"/>
              </a:rPr>
              <a:t> , </a:t>
            </a:r>
            <a:r>
              <a:rPr lang="en-US" sz="1600" dirty="0" err="1" smtClean="0">
                <a:latin typeface="Bookman Old Style" pitchFamily="18" charset="0"/>
                <a:cs typeface="Times New Roman" pitchFamily="18" charset="0"/>
              </a:rPr>
              <a:t>Panchkula</a:t>
            </a:r>
            <a:r>
              <a:rPr lang="en-US" sz="1600" dirty="0" smtClean="0">
                <a:latin typeface="Bookman Old Style" pitchFamily="18" charset="0"/>
                <a:cs typeface="Times New Roman" pitchFamily="18" charset="0"/>
              </a:rPr>
              <a:t> , </a:t>
            </a:r>
            <a:r>
              <a:rPr lang="en-US" sz="1600" dirty="0" err="1" smtClean="0">
                <a:latin typeface="Bookman Old Style" pitchFamily="18" charset="0"/>
                <a:cs typeface="Times New Roman" pitchFamily="18" charset="0"/>
              </a:rPr>
              <a:t>Karnal</a:t>
            </a:r>
            <a:r>
              <a:rPr lang="en-US" sz="1600" dirty="0" smtClean="0">
                <a:latin typeface="Bookman Old Style" pitchFamily="18" charset="0"/>
                <a:cs typeface="Times New Roman" pitchFamily="18" charset="0"/>
              </a:rPr>
              <a:t> , Kurukstera  and </a:t>
            </a:r>
            <a:r>
              <a:rPr lang="en-US" sz="1600" dirty="0" err="1" smtClean="0">
                <a:latin typeface="Bookman Old Style" pitchFamily="18" charset="0"/>
                <a:cs typeface="Times New Roman" pitchFamily="18" charset="0"/>
              </a:rPr>
              <a:t>Kaithal</a:t>
            </a:r>
            <a:r>
              <a:rPr lang="en-US" sz="1600" dirty="0" smtClean="0">
                <a:latin typeface="Bookman Old Style" pitchFamily="18" charset="0"/>
                <a:cs typeface="Times New Roman" pitchFamily="18" charset="0"/>
              </a:rPr>
              <a:t> is being used for preparing MDM </a:t>
            </a:r>
            <a:r>
              <a:rPr lang="en-US" sz="1600" dirty="0" err="1" smtClean="0">
                <a:latin typeface="Bookman Old Style" pitchFamily="18" charset="0"/>
                <a:cs typeface="Times New Roman" pitchFamily="18" charset="0"/>
              </a:rPr>
              <a:t>w.e.f</a:t>
            </a:r>
            <a:r>
              <a:rPr lang="en-US" sz="1600" dirty="0" smtClean="0">
                <a:latin typeface="Bookman Old Style" pitchFamily="18" charset="0"/>
                <a:cs typeface="Times New Roman" pitchFamily="18" charset="0"/>
              </a:rPr>
              <a:t> 1</a:t>
            </a:r>
            <a:r>
              <a:rPr lang="en-US" sz="1600" baseline="30000" dirty="0" smtClean="0">
                <a:latin typeface="Bookman Old Style" pitchFamily="18" charset="0"/>
                <a:cs typeface="Times New Roman" pitchFamily="18" charset="0"/>
              </a:rPr>
              <a:t>st</a:t>
            </a:r>
            <a:r>
              <a:rPr lang="en-US" sz="1600" dirty="0" smtClean="0">
                <a:latin typeface="Bookman Old Style" pitchFamily="18" charset="0"/>
                <a:cs typeface="Times New Roman" pitchFamily="18" charset="0"/>
              </a:rPr>
              <a:t> July 2019.</a:t>
            </a:r>
          </a:p>
          <a:p>
            <a:pPr marL="395478" lvl="0" indent="-285750">
              <a:lnSpc>
                <a:spcPct val="150000"/>
              </a:lnSpc>
              <a:spcBef>
                <a:spcPts val="400"/>
              </a:spcBef>
              <a:buSzPct val="68000"/>
            </a:pPr>
            <a:r>
              <a:rPr lang="en-US" sz="1600" dirty="0" smtClean="0">
                <a:latin typeface="Bookman Old Style" pitchFamily="18" charset="0"/>
                <a:cs typeface="Times New Roman" pitchFamily="18" charset="0"/>
              </a:rPr>
              <a:t>As per directions of Govt. Of India Fortified Oil </a:t>
            </a:r>
            <a:r>
              <a:rPr lang="en-US" sz="1600" dirty="0">
                <a:latin typeface="Bookman Old Style" pitchFamily="18" charset="0"/>
                <a:cs typeface="Times New Roman" pitchFamily="18" charset="0"/>
              </a:rPr>
              <a:t>and </a:t>
            </a:r>
            <a:r>
              <a:rPr lang="en-US" sz="1600" dirty="0" smtClean="0">
                <a:latin typeface="Bookman Old Style" pitchFamily="18" charset="0"/>
                <a:cs typeface="Times New Roman" pitchFamily="18" charset="0"/>
              </a:rPr>
              <a:t>Salt is </a:t>
            </a:r>
            <a:r>
              <a:rPr lang="en-US" sz="1600" dirty="0" err="1" smtClean="0">
                <a:latin typeface="Bookman Old Style" pitchFamily="18" charset="0"/>
                <a:cs typeface="Times New Roman" pitchFamily="18" charset="0"/>
              </a:rPr>
              <a:t>is</a:t>
            </a:r>
            <a:r>
              <a:rPr lang="en-US" sz="1600" dirty="0" smtClean="0">
                <a:latin typeface="Bookman Old Style" pitchFamily="18" charset="0"/>
                <a:cs typeface="Times New Roman" pitchFamily="18" charset="0"/>
              </a:rPr>
              <a:t> being used for preparing MDM </a:t>
            </a:r>
            <a:endParaRPr lang="en-US" sz="1600" dirty="0">
              <a:latin typeface="Bookman Old Style" pitchFamily="18" charset="0"/>
              <a:cs typeface="Times New Roman" pitchFamily="18" charset="0"/>
            </a:endParaRPr>
          </a:p>
          <a:p>
            <a:pPr marL="395478" lvl="0" indent="-285750">
              <a:lnSpc>
                <a:spcPct val="150000"/>
              </a:lnSpc>
              <a:spcBef>
                <a:spcPts val="400"/>
              </a:spcBef>
              <a:buSzPct val="68000"/>
            </a:pPr>
            <a:r>
              <a:rPr lang="en-US" sz="1600" dirty="0">
                <a:latin typeface="Bookman Old Style" pitchFamily="18" charset="0"/>
                <a:cs typeface="Times New Roman" pitchFamily="18" charset="0"/>
              </a:rPr>
              <a:t>The Recipes </a:t>
            </a:r>
            <a:r>
              <a:rPr lang="en-US" sz="1600" dirty="0" smtClean="0">
                <a:latin typeface="Bookman Old Style" pitchFamily="18" charset="0"/>
                <a:cs typeface="Times New Roman" pitchFamily="18" charset="0"/>
              </a:rPr>
              <a:t>have </a:t>
            </a:r>
            <a:r>
              <a:rPr lang="en-US" sz="1600" dirty="0">
                <a:latin typeface="Bookman Old Style" pitchFamily="18" charset="0"/>
                <a:cs typeface="Times New Roman" pitchFamily="18" charset="0"/>
              </a:rPr>
              <a:t>been increased From 13 </a:t>
            </a:r>
            <a:r>
              <a:rPr lang="en-US" sz="1600" dirty="0" smtClean="0">
                <a:latin typeface="Bookman Old Style" pitchFamily="18" charset="0"/>
                <a:cs typeface="Times New Roman" pitchFamily="18" charset="0"/>
              </a:rPr>
              <a:t>to 20 </a:t>
            </a:r>
            <a:r>
              <a:rPr lang="en-US" sz="1600" dirty="0">
                <a:latin typeface="Bookman Old Style" pitchFamily="18" charset="0"/>
                <a:cs typeface="Times New Roman" pitchFamily="18" charset="0"/>
              </a:rPr>
              <a:t>w.e.f 16/11/2018 under MDM Scheme in Haryana State.</a:t>
            </a:r>
          </a:p>
          <a:p>
            <a:pPr marL="395478" lvl="0" indent="-285750">
              <a:lnSpc>
                <a:spcPct val="150000"/>
              </a:lnSpc>
              <a:spcBef>
                <a:spcPts val="400"/>
              </a:spcBef>
              <a:buSzPct val="68000"/>
            </a:pPr>
            <a:r>
              <a:rPr lang="en-US" sz="1600" dirty="0">
                <a:latin typeface="Bookman Old Style" pitchFamily="18" charset="0"/>
                <a:cs typeface="Times New Roman" pitchFamily="18" charset="0"/>
              </a:rPr>
              <a:t>The advertisement regarding Mid Day Meal has been published in “Times of India” , The Tribune, Hindustan </a:t>
            </a:r>
            <a:r>
              <a:rPr lang="en-US" sz="1600" dirty="0" smtClean="0">
                <a:latin typeface="Bookman Old Style" pitchFamily="18" charset="0"/>
                <a:cs typeface="Times New Roman" pitchFamily="18" charset="0"/>
              </a:rPr>
              <a:t>Times , </a:t>
            </a:r>
            <a:r>
              <a:rPr lang="en-US" sz="1600" dirty="0" err="1">
                <a:latin typeface="Bookman Old Style" pitchFamily="18" charset="0"/>
                <a:cs typeface="Times New Roman" pitchFamily="18" charset="0"/>
              </a:rPr>
              <a:t>Dainik</a:t>
            </a:r>
            <a:r>
              <a:rPr lang="en-US" sz="1600" dirty="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Bhaskar</a:t>
            </a:r>
            <a:r>
              <a:rPr lang="en-US" sz="1600" dirty="0" smtClean="0">
                <a:latin typeface="Bookman Old Style" pitchFamily="18" charset="0"/>
                <a:cs typeface="Times New Roman" pitchFamily="18" charset="0"/>
              </a:rPr>
              <a:t> , </a:t>
            </a:r>
            <a:r>
              <a:rPr lang="en-US" sz="1600" dirty="0" err="1">
                <a:latin typeface="Bookman Old Style" pitchFamily="18" charset="0"/>
                <a:cs typeface="Times New Roman" pitchFamily="18" charset="0"/>
              </a:rPr>
              <a:t>Dainik</a:t>
            </a:r>
            <a:r>
              <a:rPr lang="en-US" sz="1600" dirty="0">
                <a:latin typeface="Bookman Old Style" pitchFamily="18" charset="0"/>
                <a:cs typeface="Times New Roman" pitchFamily="18" charset="0"/>
              </a:rPr>
              <a:t> </a:t>
            </a:r>
            <a:r>
              <a:rPr lang="en-US" sz="1600" dirty="0" err="1">
                <a:latin typeface="Bookman Old Style" pitchFamily="18" charset="0"/>
                <a:cs typeface="Times New Roman" pitchFamily="18" charset="0"/>
              </a:rPr>
              <a:t>Jagaran</a:t>
            </a:r>
            <a:r>
              <a:rPr lang="en-US" sz="1600" dirty="0">
                <a:latin typeface="Bookman Old Style" pitchFamily="18" charset="0"/>
                <a:cs typeface="Times New Roman" pitchFamily="18" charset="0"/>
              </a:rPr>
              <a:t> </a:t>
            </a:r>
            <a:r>
              <a:rPr lang="en-US" sz="1600" dirty="0" smtClean="0">
                <a:latin typeface="Bookman Old Style" pitchFamily="18" charset="0"/>
                <a:cs typeface="Times New Roman" pitchFamily="18" charset="0"/>
              </a:rPr>
              <a:t>Newspaper, Indian Express, </a:t>
            </a:r>
            <a:r>
              <a:rPr lang="en-US" sz="1600" dirty="0" err="1" smtClean="0">
                <a:latin typeface="Bookman Old Style" pitchFamily="18" charset="0"/>
                <a:cs typeface="Times New Roman" pitchFamily="18" charset="0"/>
              </a:rPr>
              <a:t>Dainik</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Severa</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Panjab</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Kesari</a:t>
            </a:r>
            <a:r>
              <a:rPr lang="en-US" sz="1600" dirty="0" smtClean="0">
                <a:latin typeface="Bookman Old Style" pitchFamily="18" charset="0"/>
                <a:cs typeface="Times New Roman" pitchFamily="18" charset="0"/>
              </a:rPr>
              <a:t> &amp; </a:t>
            </a:r>
            <a:r>
              <a:rPr lang="en-US" sz="1600" dirty="0" err="1" smtClean="0">
                <a:latin typeface="Bookman Old Style" pitchFamily="18" charset="0"/>
                <a:cs typeface="Times New Roman" pitchFamily="18" charset="0"/>
              </a:rPr>
              <a:t>Amar</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Ujala</a:t>
            </a:r>
            <a:r>
              <a:rPr lang="en-US" sz="1600" dirty="0" smtClean="0">
                <a:latin typeface="Bookman Old Style" pitchFamily="18" charset="0"/>
                <a:cs typeface="Times New Roman" pitchFamily="18" charset="0"/>
              </a:rPr>
              <a:t>.</a:t>
            </a:r>
            <a:endParaRPr lang="en-US" sz="1600" dirty="0">
              <a:latin typeface="Bookman Old Style" pitchFamily="18" charset="0"/>
              <a:cs typeface="Times New Roman" pitchFamily="18" charset="0"/>
            </a:endParaRPr>
          </a:p>
          <a:p>
            <a:pPr marL="395478" lvl="0" indent="-285750">
              <a:lnSpc>
                <a:spcPct val="150000"/>
              </a:lnSpc>
              <a:spcBef>
                <a:spcPts val="400"/>
              </a:spcBef>
              <a:buSzPct val="68000"/>
            </a:pPr>
            <a:r>
              <a:rPr lang="en-US" sz="1600" dirty="0">
                <a:latin typeface="Bookman Old Style" pitchFamily="18" charset="0"/>
                <a:cs typeface="Times New Roman" pitchFamily="18" charset="0"/>
              </a:rPr>
              <a:t>Advertisement </a:t>
            </a:r>
            <a:r>
              <a:rPr lang="en-US" sz="1600" dirty="0" smtClean="0">
                <a:latin typeface="Bookman Old Style" pitchFamily="18" charset="0"/>
                <a:cs typeface="Times New Roman" pitchFamily="18" charset="0"/>
              </a:rPr>
              <a:t>for Radio Jingles was </a:t>
            </a:r>
            <a:r>
              <a:rPr lang="en-US" sz="1600" dirty="0">
                <a:latin typeface="Bookman Old Style" pitchFamily="18" charset="0"/>
                <a:cs typeface="Times New Roman" pitchFamily="18" charset="0"/>
              </a:rPr>
              <a:t>given on 91.1 FM and  93.5 Red FM.</a:t>
            </a:r>
          </a:p>
          <a:p>
            <a:pPr marL="395478" lvl="0" indent="-285750">
              <a:lnSpc>
                <a:spcPct val="150000"/>
              </a:lnSpc>
              <a:spcBef>
                <a:spcPts val="400"/>
              </a:spcBef>
              <a:buSzPct val="68000"/>
            </a:pPr>
            <a:r>
              <a:rPr lang="en-US" sz="1600" dirty="0">
                <a:latin typeface="Bookman Old Style" pitchFamily="18" charset="0"/>
                <a:cs typeface="Times New Roman" pitchFamily="18" charset="0"/>
              </a:rPr>
              <a:t>Advertisement  shows on television </a:t>
            </a:r>
            <a:r>
              <a:rPr lang="en-US" sz="1600" dirty="0" smtClean="0">
                <a:latin typeface="Bookman Old Style" pitchFamily="18" charset="0"/>
                <a:cs typeface="Times New Roman" pitchFamily="18" charset="0"/>
              </a:rPr>
              <a:t>channels </a:t>
            </a:r>
            <a:r>
              <a:rPr lang="en-US" sz="1600" dirty="0">
                <a:latin typeface="Bookman Old Style" pitchFamily="18" charset="0"/>
                <a:cs typeface="Times New Roman" pitchFamily="18" charset="0"/>
              </a:rPr>
              <a:t>like </a:t>
            </a:r>
            <a:r>
              <a:rPr lang="en-US" sz="1600" dirty="0" err="1">
                <a:latin typeface="Bookman Old Style" pitchFamily="18" charset="0"/>
                <a:cs typeface="Times New Roman" pitchFamily="18" charset="0"/>
              </a:rPr>
              <a:t>Janta</a:t>
            </a:r>
            <a:r>
              <a:rPr lang="en-US" sz="1600" dirty="0">
                <a:latin typeface="Bookman Old Style" pitchFamily="18" charset="0"/>
                <a:cs typeface="Times New Roman" pitchFamily="18" charset="0"/>
              </a:rPr>
              <a:t> TV, News 18 &amp; Haryana News. </a:t>
            </a:r>
            <a:endParaRPr lang="en-US" sz="1600" dirty="0" smtClean="0">
              <a:latin typeface="Bookman Old Style" pitchFamily="18" charset="0"/>
              <a:cs typeface="Times New Roman" pitchFamily="18" charset="0"/>
            </a:endParaRPr>
          </a:p>
          <a:p>
            <a:pPr marL="395478" lvl="0" indent="-285750">
              <a:lnSpc>
                <a:spcPct val="150000"/>
              </a:lnSpc>
              <a:spcBef>
                <a:spcPts val="400"/>
              </a:spcBef>
              <a:buSzPct val="68000"/>
            </a:pPr>
            <a:r>
              <a:rPr lang="en-US" sz="1600" dirty="0" smtClean="0">
                <a:latin typeface="Bookman Old Style" pitchFamily="18" charset="0"/>
                <a:cs typeface="Times New Roman" pitchFamily="18" charset="0"/>
              </a:rPr>
              <a:t>Fortified Milk will be provided  in all Districts </a:t>
            </a:r>
            <a:r>
              <a:rPr lang="en-US" sz="1600" dirty="0" err="1" smtClean="0">
                <a:latin typeface="Bookman Old Style" pitchFamily="18" charset="0"/>
                <a:cs typeface="Times New Roman" pitchFamily="18" charset="0"/>
              </a:rPr>
              <a:t>w.e.f</a:t>
            </a:r>
            <a:r>
              <a:rPr lang="en-US" sz="1600" dirty="0" smtClean="0">
                <a:latin typeface="Bookman Old Style" pitchFamily="18" charset="0"/>
                <a:cs typeface="Times New Roman" pitchFamily="18" charset="0"/>
              </a:rPr>
              <a:t> 4/5/2019.</a:t>
            </a:r>
            <a:endParaRPr lang="en-US" sz="1600" dirty="0">
              <a:latin typeface="Bookman Old Style" pitchFamily="18" charset="0"/>
              <a:cs typeface="Times New Roman" pitchFamily="18" charset="0"/>
            </a:endParaRPr>
          </a:p>
          <a:p>
            <a:pPr>
              <a:lnSpc>
                <a:spcPct val="150000"/>
              </a:lnSpc>
            </a:pPr>
            <a:endParaRPr lang="en-US" sz="1600" dirty="0"/>
          </a:p>
        </p:txBody>
      </p:sp>
      <p:sp>
        <p:nvSpPr>
          <p:cNvPr id="4" name="Slide Number Placeholder 3"/>
          <p:cNvSpPr>
            <a:spLocks noGrp="1"/>
          </p:cNvSpPr>
          <p:nvPr>
            <p:ph type="sldNum" sz="quarter" idx="15"/>
          </p:nvPr>
        </p:nvSpPr>
        <p:spPr/>
        <p:txBody>
          <a:bodyPr/>
          <a:lstStyle/>
          <a:p>
            <a:fld id="{C8F70981-5056-4AA8-B13A-2ED8841A4BB7}" type="slidenum">
              <a:rPr lang="en-US" smtClean="0"/>
              <a:pPr/>
              <a:t>21</a:t>
            </a:fld>
            <a:endParaRPr lang="en-US" dirty="0"/>
          </a:p>
        </p:txBody>
      </p:sp>
    </p:spTree>
    <p:extLst>
      <p:ext uri="{BB962C8B-B14F-4D97-AF65-F5344CB8AC3E}">
        <p14:creationId xmlns:p14="http://schemas.microsoft.com/office/powerpoint/2010/main" xmlns="" val="31929737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219200" y="0"/>
            <a:ext cx="6705600" cy="274638"/>
          </a:xfrm>
        </p:spPr>
        <p:txBody>
          <a:bodyPr>
            <a:normAutofit fontScale="90000"/>
          </a:bodyPr>
          <a:lstStyle/>
          <a:p>
            <a:endParaRPr lang="en-US" dirty="0"/>
          </a:p>
        </p:txBody>
      </p:sp>
      <p:sp>
        <p:nvSpPr>
          <p:cNvPr id="3" name="Content Placeholder 2"/>
          <p:cNvSpPr>
            <a:spLocks noGrp="1"/>
          </p:cNvSpPr>
          <p:nvPr>
            <p:ph sz="quarter" idx="1"/>
          </p:nvPr>
        </p:nvSpPr>
        <p:spPr>
          <a:xfrm>
            <a:off x="457200" y="152400"/>
            <a:ext cx="7467600" cy="6321552"/>
          </a:xfrm>
        </p:spPr>
        <p:txBody>
          <a:bodyPr>
            <a:normAutofit/>
          </a:bodyPr>
          <a:lstStyle/>
          <a:p>
            <a:pPr marL="395478" lvl="0" indent="-285750">
              <a:lnSpc>
                <a:spcPct val="150000"/>
              </a:lnSpc>
              <a:spcBef>
                <a:spcPts val="400"/>
              </a:spcBef>
              <a:buSzPct val="68000"/>
            </a:pPr>
            <a:r>
              <a:rPr lang="en-US" sz="1600" dirty="0" smtClean="0">
                <a:latin typeface="Bookman Old Style" pitchFamily="18" charset="0"/>
                <a:cs typeface="Times New Roman" pitchFamily="18" charset="0"/>
              </a:rPr>
              <a:t>One Day workshop on Food Fortification , Safety and Nutrition was also organized on 28/1/2020 for awareness generation in which 119 Master Trainers , District Elementary  Education Officers, </a:t>
            </a:r>
            <a:r>
              <a:rPr lang="en-US" sz="1600" dirty="0" err="1" smtClean="0">
                <a:latin typeface="Bookman Old Style" pitchFamily="18" charset="0"/>
                <a:cs typeface="Times New Roman" pitchFamily="18" charset="0"/>
              </a:rPr>
              <a:t>Programe</a:t>
            </a:r>
            <a:r>
              <a:rPr lang="en-US" sz="1600" dirty="0" smtClean="0">
                <a:latin typeface="Bookman Old Style" pitchFamily="18" charset="0"/>
                <a:cs typeface="Times New Roman" pitchFamily="18" charset="0"/>
              </a:rPr>
              <a:t> Executive, Account executive , Data  </a:t>
            </a:r>
            <a:r>
              <a:rPr lang="en-US" sz="1600" dirty="0" err="1" smtClean="0">
                <a:latin typeface="Bookman Old Style" pitchFamily="18" charset="0"/>
                <a:cs typeface="Times New Roman" pitchFamily="18" charset="0"/>
              </a:rPr>
              <a:t>Entery</a:t>
            </a:r>
            <a:r>
              <a:rPr lang="en-US" sz="1600" dirty="0" smtClean="0">
                <a:latin typeface="Bookman Old Style" pitchFamily="18" charset="0"/>
                <a:cs typeface="Times New Roman" pitchFamily="18" charset="0"/>
              </a:rPr>
              <a:t> </a:t>
            </a:r>
            <a:r>
              <a:rPr lang="en-US" sz="1600" dirty="0" err="1" smtClean="0">
                <a:latin typeface="Bookman Old Style" pitchFamily="18" charset="0"/>
                <a:cs typeface="Times New Roman" pitchFamily="18" charset="0"/>
              </a:rPr>
              <a:t>Opertor</a:t>
            </a:r>
            <a:r>
              <a:rPr lang="en-US" sz="1600" dirty="0" smtClean="0">
                <a:latin typeface="Bookman Old Style" pitchFamily="18" charset="0"/>
                <a:cs typeface="Times New Roman" pitchFamily="18" charset="0"/>
              </a:rPr>
              <a:t> and </a:t>
            </a:r>
            <a:r>
              <a:rPr lang="en-US" sz="1600" dirty="0" err="1" smtClean="0">
                <a:latin typeface="Bookman Old Style" pitchFamily="18" charset="0"/>
                <a:cs typeface="Times New Roman" pitchFamily="18" charset="0"/>
              </a:rPr>
              <a:t>Mointoring</a:t>
            </a:r>
            <a:r>
              <a:rPr lang="en-US" sz="1600" dirty="0" smtClean="0">
                <a:latin typeface="Bookman Old Style" pitchFamily="18" charset="0"/>
                <a:cs typeface="Times New Roman" pitchFamily="18" charset="0"/>
              </a:rPr>
              <a:t> Officers  participated.</a:t>
            </a:r>
          </a:p>
          <a:p>
            <a:pPr marL="395478" lvl="0" indent="-285750">
              <a:lnSpc>
                <a:spcPct val="150000"/>
              </a:lnSpc>
              <a:spcBef>
                <a:spcPts val="400"/>
              </a:spcBef>
              <a:buSzPct val="68000"/>
            </a:pPr>
            <a:r>
              <a:rPr lang="en-US" sz="1600" dirty="0" smtClean="0">
                <a:latin typeface="Bookman Old Style" pitchFamily="18" charset="0"/>
              </a:rPr>
              <a:t>The Data entry on MIS Portal has been completed 100%  </a:t>
            </a:r>
            <a:r>
              <a:rPr lang="en-US" sz="1600" dirty="0" err="1" smtClean="0">
                <a:latin typeface="Bookman Old Style" pitchFamily="18" charset="0"/>
              </a:rPr>
              <a:t>upto</a:t>
            </a:r>
            <a:r>
              <a:rPr lang="en-US" sz="1600" dirty="0" smtClean="0">
                <a:latin typeface="Bookman Old Style" pitchFamily="18" charset="0"/>
              </a:rPr>
              <a:t>  March, 2020.</a:t>
            </a:r>
          </a:p>
          <a:p>
            <a:pPr marL="395478" lvl="0" indent="-285750">
              <a:lnSpc>
                <a:spcPct val="150000"/>
              </a:lnSpc>
              <a:spcBef>
                <a:spcPts val="400"/>
              </a:spcBef>
              <a:buSzPct val="68000"/>
            </a:pPr>
            <a:r>
              <a:rPr lang="en-US" sz="1600" dirty="0" smtClean="0">
                <a:latin typeface="Bookman Old Style" pitchFamily="18" charset="0"/>
              </a:rPr>
              <a:t>The Data entry on Automated Monitoring  System Portal has been completed 90% on 13</a:t>
            </a:r>
            <a:r>
              <a:rPr lang="en-US" sz="1600" baseline="30000" dirty="0" smtClean="0">
                <a:latin typeface="Bookman Old Style" pitchFamily="18" charset="0"/>
              </a:rPr>
              <a:t>th</a:t>
            </a:r>
            <a:r>
              <a:rPr lang="en-US" sz="1600" dirty="0" smtClean="0">
                <a:latin typeface="Bookman Old Style" pitchFamily="18" charset="0"/>
              </a:rPr>
              <a:t>  March, 2020.</a:t>
            </a:r>
            <a:endParaRPr lang="en-US" sz="1600" dirty="0" smtClean="0">
              <a:latin typeface="Bookman Old Style" pitchFamily="18" charset="0"/>
              <a:cs typeface="Times New Roman" pitchFamily="18" charset="0"/>
            </a:endParaRPr>
          </a:p>
          <a:p>
            <a:endParaRPr lang="en-US" dirty="0"/>
          </a:p>
        </p:txBody>
      </p:sp>
      <p:sp>
        <p:nvSpPr>
          <p:cNvPr id="4" name="Slide Number Placeholder 3"/>
          <p:cNvSpPr>
            <a:spLocks noGrp="1"/>
          </p:cNvSpPr>
          <p:nvPr>
            <p:ph type="sldNum" sz="quarter" idx="15"/>
          </p:nvPr>
        </p:nvSpPr>
        <p:spPr/>
        <p:txBody>
          <a:bodyPr/>
          <a:lstStyle/>
          <a:p>
            <a:fld id="{C8F70981-5056-4AA8-B13A-2ED8841A4BB7}"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554162"/>
          </a:xfrm>
        </p:spPr>
        <p:txBody>
          <a:bodyPr>
            <a:normAutofit fontScale="90000"/>
          </a:bodyPr>
          <a:lstStyle/>
          <a:p>
            <a:r>
              <a:rPr lang="en-US" b="1" dirty="0" smtClean="0">
                <a:effectLst>
                  <a:outerShdw blurRad="38100" dist="38100" dir="2700000" algn="tl">
                    <a:srgbClr val="000000">
                      <a:alpha val="43137"/>
                    </a:srgbClr>
                  </a:outerShdw>
                </a:effectLst>
              </a:rPr>
              <a:t>Best Efforts of doing toothbrush  after taking meal has been successful in GPS </a:t>
            </a:r>
            <a:r>
              <a:rPr lang="en-US" b="1" dirty="0" err="1" smtClean="0">
                <a:effectLst>
                  <a:outerShdw blurRad="38100" dist="38100" dir="2700000" algn="tl">
                    <a:srgbClr val="000000">
                      <a:alpha val="43137"/>
                    </a:srgbClr>
                  </a:outerShdw>
                </a:effectLst>
              </a:rPr>
              <a:t>Baddo</a:t>
            </a:r>
            <a:r>
              <a:rPr lang="en-US" b="1" dirty="0" smtClean="0">
                <a:effectLst>
                  <a:outerShdw blurRad="38100" dist="38100" dir="2700000" algn="tl">
                    <a:srgbClr val="000000">
                      <a:alpha val="43137"/>
                    </a:srgbClr>
                  </a:outerShdw>
                </a:effectLst>
              </a:rPr>
              <a:t>  Patti, In District </a:t>
            </a:r>
            <a:r>
              <a:rPr lang="en-US" b="1" dirty="0" err="1" smtClean="0">
                <a:effectLst>
                  <a:outerShdw blurRad="38100" dist="38100" dir="2700000" algn="tl">
                    <a:srgbClr val="000000">
                      <a:alpha val="43137"/>
                    </a:srgbClr>
                  </a:outerShdw>
                </a:effectLst>
              </a:rPr>
              <a:t>Hissar</a:t>
            </a: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w.e.f</a:t>
            </a:r>
            <a:r>
              <a:rPr lang="en-US" b="1" dirty="0" smtClean="0">
                <a:effectLst>
                  <a:outerShdw blurRad="38100" dist="38100" dir="2700000" algn="tl">
                    <a:srgbClr val="000000">
                      <a:alpha val="43137"/>
                    </a:srgbClr>
                  </a:outerShdw>
                </a:effectLst>
              </a:rPr>
              <a:t> 20.11.2019</a:t>
            </a:r>
            <a:endParaRPr lang="en-US" b="1"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5"/>
          </p:nvPr>
        </p:nvSpPr>
        <p:spPr/>
        <p:txBody>
          <a:bodyPr/>
          <a:lstStyle/>
          <a:p>
            <a:fld id="{C8F70981-5056-4AA8-B13A-2ED8841A4BB7}" type="slidenum">
              <a:rPr lang="en-US" smtClean="0"/>
              <a:pPr/>
              <a:t>23</a:t>
            </a:fld>
            <a:endParaRPr lang="en-US" dirty="0"/>
          </a:p>
        </p:txBody>
      </p:sp>
      <p:pic>
        <p:nvPicPr>
          <p:cNvPr id="5" name="Content Placeholder 4" descr="C:\Users\Acer\Desktop\pab 2020-21\PHOTO-2020-05-08-15-23-36 (1).jpg"/>
          <p:cNvPicPr>
            <a:picLocks noGrp="1" noChangeAspect="1" noChangeArrowheads="1"/>
          </p:cNvPicPr>
          <p:nvPr>
            <p:ph sz="quarter" idx="1"/>
          </p:nvPr>
        </p:nvPicPr>
        <p:blipFill>
          <a:blip r:embed="rId2"/>
          <a:srcRect/>
          <a:stretch>
            <a:fillRect/>
          </a:stretch>
        </p:blipFill>
        <p:spPr bwMode="auto">
          <a:xfrm>
            <a:off x="228600" y="2133600"/>
            <a:ext cx="7591605" cy="44958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5"/>
          </p:nvPr>
        </p:nvSpPr>
        <p:spPr/>
        <p:txBody>
          <a:bodyPr/>
          <a:lstStyle/>
          <a:p>
            <a:fld id="{C8F70981-5056-4AA8-B13A-2ED8841A4BB7}" type="slidenum">
              <a:rPr lang="en-US" smtClean="0"/>
              <a:pPr/>
              <a:t>24</a:t>
            </a:fld>
            <a:endParaRPr lang="en-US" dirty="0"/>
          </a:p>
        </p:txBody>
      </p:sp>
      <p:pic>
        <p:nvPicPr>
          <p:cNvPr id="5" name="Picture 2" descr="C:\Users\Acer\Desktop\pab 2020-21\PHOTO-2020-05-08-15-23-35 (1).jpg"/>
          <p:cNvPicPr>
            <a:picLocks noGrp="1" noChangeAspect="1" noChangeArrowheads="1"/>
          </p:cNvPicPr>
          <p:nvPr>
            <p:ph sz="quarter" idx="1"/>
          </p:nvPr>
        </p:nvPicPr>
        <p:blipFill>
          <a:blip r:embed="rId2"/>
          <a:srcRect/>
          <a:stretch>
            <a:fillRect/>
          </a:stretch>
        </p:blipFill>
        <p:spPr bwMode="auto">
          <a:xfrm>
            <a:off x="457200" y="304800"/>
            <a:ext cx="3657599" cy="2992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descr="C:\Users\Acer\Desktop\pab 2020-21\PHOTO-2020-05-08-15-23-36.jpg"/>
          <p:cNvPicPr>
            <a:picLocks noChangeAspect="1" noChangeArrowheads="1"/>
          </p:cNvPicPr>
          <p:nvPr/>
        </p:nvPicPr>
        <p:blipFill>
          <a:blip r:embed="rId3"/>
          <a:srcRect/>
          <a:stretch>
            <a:fillRect/>
          </a:stretch>
        </p:blipFill>
        <p:spPr bwMode="auto">
          <a:xfrm>
            <a:off x="5029200" y="304800"/>
            <a:ext cx="3352799"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0" name="Picture 2" descr="C:\Users\Acer\Desktop\pab 2020-21\PHOTO-2020-05-08-15-23-36 (2).jpg"/>
          <p:cNvPicPr>
            <a:picLocks noChangeAspect="1" noChangeArrowheads="1"/>
          </p:cNvPicPr>
          <p:nvPr/>
        </p:nvPicPr>
        <p:blipFill>
          <a:blip r:embed="rId4"/>
          <a:srcRect/>
          <a:stretch>
            <a:fillRect/>
          </a:stretch>
        </p:blipFill>
        <p:spPr bwMode="auto">
          <a:xfrm>
            <a:off x="381000" y="3581400"/>
            <a:ext cx="3657600" cy="297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51" name="Picture 3" descr="C:\Users\Acer\Desktop\pab 2020-21\PHOTO-2020-05-08-15-23-35.jpg"/>
          <p:cNvPicPr>
            <a:picLocks noChangeAspect="1" noChangeArrowheads="1"/>
          </p:cNvPicPr>
          <p:nvPr/>
        </p:nvPicPr>
        <p:blipFill>
          <a:blip r:embed="rId5"/>
          <a:srcRect/>
          <a:stretch>
            <a:fillRect/>
          </a:stretch>
        </p:blipFill>
        <p:spPr bwMode="auto">
          <a:xfrm>
            <a:off x="4724400" y="3581400"/>
            <a:ext cx="3412958"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9515813" y="6181824"/>
            <a:ext cx="389850" cy="307777"/>
          </a:xfrm>
          <a:prstGeom prst="rect">
            <a:avLst/>
          </a:prstGeom>
        </p:spPr>
        <p:txBody>
          <a:bodyPr wrap="none">
            <a:spAutoFit/>
          </a:bodyPr>
          <a:lstStyle/>
          <a:p>
            <a:fld id="{C8F70981-5056-4AA8-B13A-2ED8841A4BB7}" type="slidenum">
              <a:rPr lang="en-US" sz="1400" b="1" smtClean="0">
                <a:solidFill>
                  <a:srgbClr val="FFFFFF"/>
                </a:solidFill>
              </a: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b="1" dirty="0"/>
              <a:t>Milk Started</a:t>
            </a:r>
          </a:p>
        </p:txBody>
      </p:sp>
      <p:pic>
        <p:nvPicPr>
          <p:cNvPr id="5122" name="Picture 2" descr="C:\Users\acer\Desktop\photos\d1c5b602-ef2d-46e2-94a6-ad8becf1d2f1.JPG"/>
          <p:cNvPicPr>
            <a:picLocks noGrp="1" noChangeAspect="1" noChangeArrowheads="1"/>
          </p:cNvPicPr>
          <p:nvPr>
            <p:ph sz="quarter" idx="1"/>
          </p:nvPr>
        </p:nvPicPr>
        <p:blipFill>
          <a:blip r:embed="rId3" cstate="print"/>
          <a:srcRect/>
          <a:stretch>
            <a:fillRect/>
          </a:stretch>
        </p:blipFill>
        <p:spPr bwMode="auto">
          <a:xfrm>
            <a:off x="457200" y="1295400"/>
            <a:ext cx="3886200" cy="2590800"/>
          </a:xfrm>
          <a:prstGeom prst="rect">
            <a:avLst/>
          </a:prstGeom>
          <a:noFill/>
        </p:spPr>
      </p:pic>
      <p:sp>
        <p:nvSpPr>
          <p:cNvPr id="3" name="Slide Number Placeholder 2"/>
          <p:cNvSpPr>
            <a:spLocks noGrp="1"/>
          </p:cNvSpPr>
          <p:nvPr>
            <p:ph type="sldNum" sz="quarter" idx="15"/>
          </p:nvPr>
        </p:nvSpPr>
        <p:spPr/>
        <p:txBody>
          <a:bodyPr/>
          <a:lstStyle/>
          <a:p>
            <a:fld id="{C8F70981-5056-4AA8-B13A-2ED8841A4BB7}" type="slidenum">
              <a:rPr lang="en-US" smtClean="0"/>
              <a:pPr/>
              <a:t>25</a:t>
            </a:fld>
            <a:endParaRPr lang="en-US" dirty="0"/>
          </a:p>
        </p:txBody>
      </p:sp>
      <p:pic>
        <p:nvPicPr>
          <p:cNvPr id="5123" name="Picture 3" descr="C:\Users\acer\Desktop\photos\7606fe45-2793-413b-b8b8-4100d71aeec3.JPG"/>
          <p:cNvPicPr>
            <a:picLocks noChangeAspect="1" noChangeArrowheads="1"/>
          </p:cNvPicPr>
          <p:nvPr/>
        </p:nvPicPr>
        <p:blipFill>
          <a:blip r:embed="rId4" cstate="print"/>
          <a:srcRect/>
          <a:stretch>
            <a:fillRect/>
          </a:stretch>
        </p:blipFill>
        <p:spPr bwMode="auto">
          <a:xfrm>
            <a:off x="4648200" y="1295400"/>
            <a:ext cx="4038600" cy="2590800"/>
          </a:xfrm>
          <a:prstGeom prst="rect">
            <a:avLst/>
          </a:prstGeom>
          <a:noFill/>
        </p:spPr>
      </p:pic>
      <p:pic>
        <p:nvPicPr>
          <p:cNvPr id="5124" name="Picture 4" descr="C:\Users\acer\Desktop\photos\4fa46983-006d-44d1-9363-7002ec73012f.JPG"/>
          <p:cNvPicPr>
            <a:picLocks noChangeAspect="1" noChangeArrowheads="1"/>
          </p:cNvPicPr>
          <p:nvPr/>
        </p:nvPicPr>
        <p:blipFill>
          <a:blip r:embed="rId5" cstate="print"/>
          <a:srcRect/>
          <a:stretch>
            <a:fillRect/>
          </a:stretch>
        </p:blipFill>
        <p:spPr bwMode="auto">
          <a:xfrm>
            <a:off x="381000" y="4114800"/>
            <a:ext cx="4038600" cy="2590800"/>
          </a:xfrm>
          <a:prstGeom prst="rect">
            <a:avLst/>
          </a:prstGeom>
          <a:noFill/>
        </p:spPr>
      </p:pic>
      <p:pic>
        <p:nvPicPr>
          <p:cNvPr id="5125" name="Picture 5" descr="C:\Users\acer\Desktop\photos\aaaec6cc-2d82-458a-bf98-b9c24dd3986a.JPG"/>
          <p:cNvPicPr>
            <a:picLocks noChangeAspect="1" noChangeArrowheads="1"/>
          </p:cNvPicPr>
          <p:nvPr/>
        </p:nvPicPr>
        <p:blipFill>
          <a:blip r:embed="rId6" cstate="print"/>
          <a:srcRect/>
          <a:stretch>
            <a:fillRect/>
          </a:stretch>
        </p:blipFill>
        <p:spPr bwMode="auto">
          <a:xfrm>
            <a:off x="4800600" y="4114800"/>
            <a:ext cx="4038600" cy="2590800"/>
          </a:xfrm>
          <a:prstGeom prst="rect">
            <a:avLst/>
          </a:prstGeom>
          <a:noFill/>
        </p:spPr>
      </p:pic>
    </p:spTree>
    <p:extLst>
      <p:ext uri="{BB962C8B-B14F-4D97-AF65-F5344CB8AC3E}">
        <p14:creationId xmlns:p14="http://schemas.microsoft.com/office/powerpoint/2010/main" xmlns="" val="519395377"/>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solidFill>
                  <a:prstClr val="black"/>
                </a:solidFill>
              </a:rPr>
              <a:pPr/>
              <a:t>26</a:t>
            </a:fld>
            <a:endParaRPr lang="en-US" dirty="0">
              <a:solidFill>
                <a:prstClr val="black"/>
              </a:solidFill>
            </a:endParaRPr>
          </a:p>
        </p:txBody>
      </p:sp>
      <p:sp>
        <p:nvSpPr>
          <p:cNvPr id="4" name="Title 3"/>
          <p:cNvSpPr>
            <a:spLocks noGrp="1"/>
          </p:cNvSpPr>
          <p:nvPr>
            <p:ph type="title"/>
          </p:nvPr>
        </p:nvSpPr>
        <p:spPr>
          <a:xfrm>
            <a:off x="457200" y="274638"/>
            <a:ext cx="8229600" cy="715962"/>
          </a:xfrm>
        </p:spPr>
        <p:txBody>
          <a:bodyPr>
            <a:normAutofit fontScale="90000"/>
          </a:bodyPr>
          <a:lstStyle/>
          <a:p>
            <a:r>
              <a:rPr lang="en-US" dirty="0"/>
              <a:t>               </a:t>
            </a:r>
            <a:r>
              <a:rPr lang="en-US" sz="4900" b="0" dirty="0">
                <a:effectLst>
                  <a:outerShdw blurRad="38100" dist="38100" dir="2700000" algn="tl">
                    <a:srgbClr val="000000">
                      <a:alpha val="43137"/>
                    </a:srgbClr>
                  </a:outerShdw>
                </a:effectLst>
              </a:rPr>
              <a:t>Kitchen Gardens</a:t>
            </a:r>
          </a:p>
        </p:txBody>
      </p:sp>
      <p:pic>
        <p:nvPicPr>
          <p:cNvPr id="1026" name="Picture 2" descr="C:\Users\acer\Desktop\d4780f1f-b5ba-4370-83cb-a2714fda6e2b.JPG"/>
          <p:cNvPicPr>
            <a:picLocks noGrp="1" noChangeAspect="1" noChangeArrowheads="1"/>
          </p:cNvPicPr>
          <p:nvPr>
            <p:ph idx="1"/>
          </p:nvPr>
        </p:nvPicPr>
        <p:blipFill>
          <a:blip r:embed="rId3" cstate="print"/>
          <a:srcRect/>
          <a:stretch>
            <a:fillRect/>
          </a:stretch>
        </p:blipFill>
        <p:spPr bwMode="auto">
          <a:xfrm>
            <a:off x="228600" y="990600"/>
            <a:ext cx="4038600" cy="2209800"/>
          </a:xfrm>
          <a:prstGeom prst="rect">
            <a:avLst/>
          </a:prstGeom>
          <a:noFill/>
        </p:spPr>
      </p:pic>
      <p:pic>
        <p:nvPicPr>
          <p:cNvPr id="3074" name="Picture 2" descr="C:\Users\acer\Desktop\photos\PHOTO-2019-05-10-11-34-24 (1).jpg"/>
          <p:cNvPicPr>
            <a:picLocks noChangeAspect="1" noChangeArrowheads="1"/>
          </p:cNvPicPr>
          <p:nvPr/>
        </p:nvPicPr>
        <p:blipFill>
          <a:blip r:embed="rId4" cstate="print"/>
          <a:srcRect/>
          <a:stretch>
            <a:fillRect/>
          </a:stretch>
        </p:blipFill>
        <p:spPr bwMode="auto">
          <a:xfrm>
            <a:off x="4876800" y="990600"/>
            <a:ext cx="3733800" cy="2209800"/>
          </a:xfrm>
          <a:prstGeom prst="rect">
            <a:avLst/>
          </a:prstGeom>
          <a:noFill/>
        </p:spPr>
      </p:pic>
      <p:pic>
        <p:nvPicPr>
          <p:cNvPr id="3075" name="Picture 3" descr="C:\Users\acer\Desktop\photos\eba3383a-2c76-4c29-9756-c7fe107521ad.JPG"/>
          <p:cNvPicPr>
            <a:picLocks noChangeAspect="1" noChangeArrowheads="1"/>
          </p:cNvPicPr>
          <p:nvPr/>
        </p:nvPicPr>
        <p:blipFill>
          <a:blip r:embed="rId5" cstate="print"/>
          <a:srcRect/>
          <a:stretch>
            <a:fillRect/>
          </a:stretch>
        </p:blipFill>
        <p:spPr bwMode="auto">
          <a:xfrm>
            <a:off x="228600" y="3429000"/>
            <a:ext cx="4038600" cy="3124200"/>
          </a:xfrm>
          <a:prstGeom prst="rect">
            <a:avLst/>
          </a:prstGeom>
          <a:noFill/>
        </p:spPr>
      </p:pic>
      <p:pic>
        <p:nvPicPr>
          <p:cNvPr id="3076" name="Picture 4" descr="C:\Users\acer\Desktop\photos\c3fa2eb9-c785-4d06-bbc1-87332e7d9836.JPG"/>
          <p:cNvPicPr>
            <a:picLocks noChangeAspect="1" noChangeArrowheads="1"/>
          </p:cNvPicPr>
          <p:nvPr/>
        </p:nvPicPr>
        <p:blipFill>
          <a:blip r:embed="rId6" cstate="print"/>
          <a:srcRect/>
          <a:stretch>
            <a:fillRect/>
          </a:stretch>
        </p:blipFill>
        <p:spPr bwMode="auto">
          <a:xfrm>
            <a:off x="4800600" y="3429000"/>
            <a:ext cx="4038600" cy="3124200"/>
          </a:xfrm>
          <a:prstGeom prst="rect">
            <a:avLst/>
          </a:prstGeom>
          <a:noFill/>
        </p:spPr>
      </p:pic>
    </p:spTree>
    <p:extLst>
      <p:ext uri="{BB962C8B-B14F-4D97-AF65-F5344CB8AC3E}">
        <p14:creationId xmlns:p14="http://schemas.microsoft.com/office/powerpoint/2010/main" xmlns="" val="92285482"/>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153400" cy="914400"/>
          </a:xfrm>
        </p:spPr>
        <p:txBody>
          <a:bodyPr>
            <a:noAutofit/>
          </a:bodyPr>
          <a:lstStyle/>
          <a:p>
            <a:pPr algn="ctr">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Hand wash before and after Mid Day Meal</a:t>
            </a:r>
            <a:endParaRPr lang="en-IN" sz="32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7890" name="Picture 2" descr="C:\Users\DELL\Desktop\20150129_100819.jpg"/>
          <p:cNvPicPr>
            <a:picLocks noGrp="1" noChangeAspect="1" noChangeArrowheads="1"/>
          </p:cNvPicPr>
          <p:nvPr>
            <p:ph sz="quarter" idx="1"/>
          </p:nvPr>
        </p:nvPicPr>
        <p:blipFill>
          <a:blip r:embed="rId3" cstate="print"/>
          <a:srcRect/>
          <a:stretch>
            <a:fillRect/>
          </a:stretch>
        </p:blipFill>
        <p:spPr>
          <a:xfrm>
            <a:off x="152400" y="1143000"/>
            <a:ext cx="3962400" cy="5410200"/>
          </a:xfrm>
          <a:ln w="190500" cap="sq">
            <a:solidFill>
              <a:srgbClr val="C8C6BD"/>
            </a:solidFill>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2051" name="Picture 3" descr="C:\Users\acer\Desktop\photos\003a2878-ab4f-47aa-8513-cf9c01ec3b97.JPG"/>
          <p:cNvPicPr>
            <a:picLocks noChangeAspect="1" noChangeArrowheads="1"/>
          </p:cNvPicPr>
          <p:nvPr/>
        </p:nvPicPr>
        <p:blipFill>
          <a:blip r:embed="rId4" cstate="print"/>
          <a:srcRect/>
          <a:stretch>
            <a:fillRect/>
          </a:stretch>
        </p:blipFill>
        <p:spPr bwMode="auto">
          <a:xfrm>
            <a:off x="4419600" y="1143000"/>
            <a:ext cx="4267200" cy="5486400"/>
          </a:xfrm>
          <a:prstGeom prst="rect">
            <a:avLst/>
          </a:prstGeom>
          <a:noFill/>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Content Placeholder 3"/>
          <p:cNvPicPr>
            <a:picLocks noChangeAspect="1"/>
          </p:cNvPicPr>
          <p:nvPr/>
        </p:nvPicPr>
        <p:blipFill>
          <a:blip r:embed="rId3" cstate="print"/>
          <a:srcRect/>
          <a:stretch>
            <a:fillRect/>
          </a:stretch>
        </p:blipFill>
        <p:spPr bwMode="auto">
          <a:xfrm>
            <a:off x="323528" y="838199"/>
            <a:ext cx="4019872" cy="2371969"/>
          </a:xfrm>
          <a:prstGeom prst="rect">
            <a:avLst/>
          </a:prstGeom>
          <a:noFill/>
          <a:ln w="9525">
            <a:noFill/>
            <a:miter lim="800000"/>
            <a:headEnd/>
            <a:tailEnd/>
          </a:ln>
        </p:spPr>
      </p:pic>
      <p:sp>
        <p:nvSpPr>
          <p:cNvPr id="3" name="Title 1"/>
          <p:cNvSpPr txBox="1">
            <a:spLocks/>
          </p:cNvSpPr>
          <p:nvPr/>
        </p:nvSpPr>
        <p:spPr>
          <a:xfrm>
            <a:off x="457200" y="188640"/>
            <a:ext cx="8153400" cy="504056"/>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Health Check-up of  Children.</a:t>
            </a:r>
            <a:endParaRPr kumimoji="0" lang="en-IN" sz="32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026" name="Picture 2" descr="C:\Users\acer\Desktop\photos\PHOTO-2019-05-10-11-34-32.jpg"/>
          <p:cNvPicPr>
            <a:picLocks noChangeAspect="1" noChangeArrowheads="1"/>
          </p:cNvPicPr>
          <p:nvPr/>
        </p:nvPicPr>
        <p:blipFill>
          <a:blip r:embed="rId4" cstate="print"/>
          <a:srcRect/>
          <a:stretch>
            <a:fillRect/>
          </a:stretch>
        </p:blipFill>
        <p:spPr bwMode="auto">
          <a:xfrm>
            <a:off x="4495800" y="808038"/>
            <a:ext cx="4114800" cy="2392362"/>
          </a:xfrm>
          <a:prstGeom prst="rect">
            <a:avLst/>
          </a:prstGeom>
          <a:noFill/>
        </p:spPr>
      </p:pic>
      <p:pic>
        <p:nvPicPr>
          <p:cNvPr id="1029" name="Picture 5" descr="C:\Users\acer\Desktop\photos\PHOTO-2019-05-10-11-37-50.jpg"/>
          <p:cNvPicPr>
            <a:picLocks noChangeAspect="1" noChangeArrowheads="1"/>
          </p:cNvPicPr>
          <p:nvPr/>
        </p:nvPicPr>
        <p:blipFill>
          <a:blip r:embed="rId5" cstate="print"/>
          <a:srcRect/>
          <a:stretch>
            <a:fillRect/>
          </a:stretch>
        </p:blipFill>
        <p:spPr bwMode="auto">
          <a:xfrm>
            <a:off x="4476307" y="3352800"/>
            <a:ext cx="4210493" cy="3352800"/>
          </a:xfrm>
          <a:prstGeom prst="rect">
            <a:avLst/>
          </a:prstGeom>
          <a:noFill/>
        </p:spPr>
      </p:pic>
      <p:pic>
        <p:nvPicPr>
          <p:cNvPr id="9" name="Content Placeholder 3"/>
          <p:cNvPicPr>
            <a:picLocks noChangeAspect="1"/>
          </p:cNvPicPr>
          <p:nvPr/>
        </p:nvPicPr>
        <p:blipFill>
          <a:blip r:embed="rId6" cstate="print"/>
          <a:srcRect/>
          <a:stretch>
            <a:fillRect/>
          </a:stretch>
        </p:blipFill>
        <p:spPr bwMode="auto">
          <a:xfrm>
            <a:off x="285720" y="3505200"/>
            <a:ext cx="398148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29</a:t>
            </a:fld>
            <a:endParaRPr lang="en-US" dirty="0"/>
          </a:p>
        </p:txBody>
      </p:sp>
      <p:pic>
        <p:nvPicPr>
          <p:cNvPr id="1026" name="Picture 2" descr="C:\Users\admin\Downloads\PHOTO-2019-05-08-14-20-1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066800"/>
            <a:ext cx="4621088" cy="56388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1295400" y="332656"/>
            <a:ext cx="6172200" cy="830997"/>
          </a:xfrm>
          <a:prstGeom prst="rect">
            <a:avLst/>
          </a:prstGeom>
          <a:noFill/>
        </p:spPr>
        <p:txBody>
          <a:bodyPr wrap="square" rtlCol="0">
            <a:spAutoFit/>
          </a:bodyPr>
          <a:lstStyle/>
          <a:p>
            <a:r>
              <a:rPr lang="en-US" sz="2400" b="1" dirty="0">
                <a:solidFill>
                  <a:schemeClr val="tx2"/>
                </a:solidFill>
                <a:effectLst>
                  <a:outerShdw blurRad="31750" dist="25400" dir="5400000" algn="tl" rotWithShape="0">
                    <a:srgbClr val="000000">
                      <a:alpha val="25000"/>
                    </a:srgbClr>
                  </a:outerShdw>
                </a:effectLst>
                <a:latin typeface="Times New Roman" pitchFamily="18" charset="0"/>
                <a:cs typeface="Times New Roman" pitchFamily="18" charset="0"/>
              </a:rPr>
              <a:t>Health Check-up of  Cooks  and Cooks Uniform</a:t>
            </a:r>
            <a:endParaRPr lang="en-US" sz="2400" b="1" dirty="0"/>
          </a:p>
        </p:txBody>
      </p:sp>
      <p:pic>
        <p:nvPicPr>
          <p:cNvPr id="4098" name="Picture 2" descr="C:\Users\acer\Desktop\photos\98f27468-af0c-4345-916b-a09e5ad4bf66.JPG"/>
          <p:cNvPicPr>
            <a:picLocks noChangeAspect="1" noChangeArrowheads="1"/>
          </p:cNvPicPr>
          <p:nvPr/>
        </p:nvPicPr>
        <p:blipFill>
          <a:blip r:embed="rId4" cstate="print"/>
          <a:srcRect/>
          <a:stretch>
            <a:fillRect/>
          </a:stretch>
        </p:blipFill>
        <p:spPr bwMode="auto">
          <a:xfrm>
            <a:off x="4953000" y="1066800"/>
            <a:ext cx="3962400" cy="5638800"/>
          </a:xfrm>
          <a:prstGeom prst="rect">
            <a:avLst/>
          </a:prstGeom>
          <a:noFill/>
        </p:spPr>
      </p:pic>
    </p:spTree>
    <p:extLst>
      <p:ext uri="{BB962C8B-B14F-4D97-AF65-F5344CB8AC3E}">
        <p14:creationId xmlns:p14="http://schemas.microsoft.com/office/powerpoint/2010/main" xmlns="" val="3480443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620688"/>
          </a:xfrm>
        </p:spPr>
        <p:txBody>
          <a:bodyPr>
            <a:noAutofit/>
          </a:bodyPr>
          <a:lstStyle/>
          <a:p>
            <a:pPr algn="ctr"/>
            <a:r>
              <a:rPr lang="en-US" sz="2800" b="1" u="sng"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BRIEF NOTE - MID DAY MEAL SCHEME</a:t>
            </a:r>
            <a:r>
              <a:rPr lang="en-IN" sz="2800"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
            </a:r>
            <a:br>
              <a:rPr lang="en-IN" sz="2800"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br>
            <a:endParaRPr lang="en-IN" sz="2800"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endParaRPr>
          </a:p>
        </p:txBody>
      </p:sp>
      <p:sp>
        <p:nvSpPr>
          <p:cNvPr id="3" name="Content Placeholder 2"/>
          <p:cNvSpPr>
            <a:spLocks noGrp="1"/>
          </p:cNvSpPr>
          <p:nvPr>
            <p:ph sz="quarter" idx="1"/>
          </p:nvPr>
        </p:nvSpPr>
        <p:spPr>
          <a:xfrm>
            <a:off x="214282" y="836712"/>
            <a:ext cx="8678198" cy="5112568"/>
          </a:xfrm>
        </p:spPr>
        <p:txBody>
          <a:bodyPr>
            <a:noAutofit/>
          </a:bodyPr>
          <a:lstStyle/>
          <a:p>
            <a:pPr algn="just"/>
            <a:r>
              <a:rPr lang="en-US" sz="1600" dirty="0">
                <a:latin typeface="Bookman Old Style" pitchFamily="18" charset="0"/>
              </a:rPr>
              <a:t>Dry ration was distributed to the children before</a:t>
            </a:r>
            <a:r>
              <a:rPr lang="en-US" sz="1600" b="1" dirty="0">
                <a:latin typeface="Bookman Old Style" pitchFamily="18" charset="0"/>
              </a:rPr>
              <a:t> 2004</a:t>
            </a:r>
            <a:r>
              <a:rPr lang="en-US" sz="1600" dirty="0">
                <a:latin typeface="Bookman Old Style" pitchFamily="18" charset="0"/>
              </a:rPr>
              <a:t>.</a:t>
            </a:r>
          </a:p>
          <a:p>
            <a:pPr algn="just"/>
            <a:r>
              <a:rPr lang="en-US" sz="1600" dirty="0">
                <a:latin typeface="Bookman Old Style" pitchFamily="18" charset="0"/>
              </a:rPr>
              <a:t>Serving of cooked food was started in all Government schools, Local bodies, Government aided primary schools from </a:t>
            </a:r>
            <a:r>
              <a:rPr lang="en-US" sz="1600" b="1" dirty="0">
                <a:latin typeface="Bookman Old Style" pitchFamily="18" charset="0"/>
              </a:rPr>
              <a:t>15.08.2004</a:t>
            </a:r>
            <a:r>
              <a:rPr lang="en-US" sz="1600" dirty="0">
                <a:latin typeface="Bookman Old Style" pitchFamily="18" charset="0"/>
              </a:rPr>
              <a:t> onwards.</a:t>
            </a:r>
          </a:p>
          <a:p>
            <a:pPr algn="just"/>
            <a:r>
              <a:rPr lang="en-US" sz="1600" dirty="0">
                <a:latin typeface="Bookman Old Style" pitchFamily="18" charset="0"/>
              </a:rPr>
              <a:t>The scheme was further extended to all middle schools during the </a:t>
            </a:r>
            <a:r>
              <a:rPr lang="en-US" sz="1600" dirty="0" smtClean="0">
                <a:latin typeface="Bookman Old Style" pitchFamily="18" charset="0"/>
              </a:rPr>
              <a:t>Academic </a:t>
            </a:r>
            <a:r>
              <a:rPr lang="en-US" sz="1600" dirty="0">
                <a:latin typeface="Bookman Old Style" pitchFamily="18" charset="0"/>
              </a:rPr>
              <a:t>year </a:t>
            </a:r>
            <a:r>
              <a:rPr lang="en-US" sz="1600" b="1" dirty="0">
                <a:latin typeface="Bookman Old Style" pitchFamily="18" charset="0"/>
              </a:rPr>
              <a:t>2008-09</a:t>
            </a:r>
            <a:r>
              <a:rPr lang="en-US" sz="1600" dirty="0">
                <a:latin typeface="Bookman Old Style" pitchFamily="18" charset="0"/>
              </a:rPr>
              <a:t>. </a:t>
            </a:r>
            <a:endParaRPr lang="en-IN" sz="1600" dirty="0">
              <a:latin typeface="Bookman Old Style" pitchFamily="18" charset="0"/>
            </a:endParaRPr>
          </a:p>
          <a:p>
            <a:pPr algn="just">
              <a:buNone/>
            </a:pPr>
            <a:r>
              <a:rPr lang="en-US" sz="1600" b="1" u="sng" dirty="0">
                <a:latin typeface="Bookman Old Style" pitchFamily="18" charset="0"/>
              </a:rPr>
              <a:t>Objectives:</a:t>
            </a:r>
          </a:p>
          <a:p>
            <a:pPr algn="just">
              <a:buFont typeface="Wingdings" pitchFamily="2" charset="2"/>
              <a:buChar char="Ø"/>
            </a:pPr>
            <a:r>
              <a:rPr lang="en-US" sz="1600" b="1" dirty="0">
                <a:latin typeface="Bookman Old Style" pitchFamily="18" charset="0"/>
              </a:rPr>
              <a:t> </a:t>
            </a:r>
            <a:r>
              <a:rPr lang="en-US" sz="1600" dirty="0">
                <a:latin typeface="Bookman Old Style" pitchFamily="18" charset="0"/>
              </a:rPr>
              <a:t>To attract Out-of-School Children (</a:t>
            </a:r>
            <a:r>
              <a:rPr lang="en-US" sz="1600" dirty="0" err="1">
                <a:latin typeface="Bookman Old Style" pitchFamily="18" charset="0"/>
              </a:rPr>
              <a:t>OoSC</a:t>
            </a:r>
            <a:r>
              <a:rPr lang="en-US" sz="1600" dirty="0" smtClean="0">
                <a:latin typeface="Bookman Old Style" pitchFamily="18" charset="0"/>
              </a:rPr>
              <a:t>).</a:t>
            </a:r>
            <a:endParaRPr lang="en-US" sz="1600" dirty="0">
              <a:latin typeface="Bookman Old Style" pitchFamily="18" charset="0"/>
            </a:endParaRPr>
          </a:p>
          <a:p>
            <a:pPr algn="just">
              <a:buFont typeface="Wingdings" pitchFamily="2" charset="2"/>
              <a:buChar char="Ø"/>
            </a:pPr>
            <a:r>
              <a:rPr lang="en-US" sz="1600" dirty="0">
                <a:latin typeface="Bookman Old Style" pitchFamily="18" charset="0"/>
              </a:rPr>
              <a:t> To retain the in-school </a:t>
            </a:r>
            <a:r>
              <a:rPr lang="en-US" sz="1600" dirty="0" smtClean="0">
                <a:latin typeface="Bookman Old Style" pitchFamily="18" charset="0"/>
              </a:rPr>
              <a:t>children and reduce the drop out rate. </a:t>
            </a:r>
            <a:endParaRPr lang="en-US" sz="1600" dirty="0">
              <a:latin typeface="Bookman Old Style" pitchFamily="18" charset="0"/>
            </a:endParaRPr>
          </a:p>
          <a:p>
            <a:pPr algn="just">
              <a:buFont typeface="Wingdings" pitchFamily="2" charset="2"/>
              <a:buChar char="Ø"/>
            </a:pPr>
            <a:r>
              <a:rPr lang="en-US" sz="1600" dirty="0" smtClean="0">
                <a:latin typeface="Bookman Old Style" pitchFamily="18" charset="0"/>
              </a:rPr>
              <a:t> To </a:t>
            </a:r>
            <a:r>
              <a:rPr lang="en-US" sz="1600" dirty="0">
                <a:latin typeface="Bookman Old Style" pitchFamily="18" charset="0"/>
              </a:rPr>
              <a:t>improve the health of students.</a:t>
            </a:r>
            <a:endParaRPr lang="en-US" sz="1600" b="1" u="sng" dirty="0">
              <a:latin typeface="Bookman Old Style" pitchFamily="18" charset="0"/>
            </a:endParaRPr>
          </a:p>
          <a:p>
            <a:pPr algn="just">
              <a:buNone/>
            </a:pPr>
            <a:r>
              <a:rPr lang="en-US" sz="1600" b="1" u="sng" dirty="0">
                <a:latin typeface="Bookman Old Style" pitchFamily="18" charset="0"/>
              </a:rPr>
              <a:t>Norms</a:t>
            </a:r>
            <a:r>
              <a:rPr lang="en-US" sz="1600" dirty="0">
                <a:latin typeface="Bookman Old Style" pitchFamily="18" charset="0"/>
              </a:rPr>
              <a:t>:</a:t>
            </a:r>
          </a:p>
          <a:p>
            <a:pPr algn="just">
              <a:buFont typeface="Wingdings" pitchFamily="2" charset="2"/>
              <a:buChar char="Ø"/>
            </a:pPr>
            <a:r>
              <a:rPr lang="en-US" sz="1600" dirty="0">
                <a:latin typeface="Bookman Old Style" pitchFamily="18" charset="0"/>
              </a:rPr>
              <a:t>To provide </a:t>
            </a:r>
            <a:r>
              <a:rPr lang="en-US" sz="1600" b="1" dirty="0">
                <a:latin typeface="Bookman Old Style" pitchFamily="18" charset="0"/>
              </a:rPr>
              <a:t>450</a:t>
            </a:r>
            <a:r>
              <a:rPr lang="en-US" sz="1600" dirty="0">
                <a:latin typeface="Bookman Old Style" pitchFamily="18" charset="0"/>
              </a:rPr>
              <a:t> calories of energy/</a:t>
            </a:r>
            <a:r>
              <a:rPr lang="en-US" sz="1600" b="1" dirty="0">
                <a:latin typeface="Bookman Old Style" pitchFamily="18" charset="0"/>
              </a:rPr>
              <a:t>100</a:t>
            </a:r>
            <a:r>
              <a:rPr lang="en-US" sz="1600" dirty="0">
                <a:latin typeface="Bookman Old Style" pitchFamily="18" charset="0"/>
              </a:rPr>
              <a:t> </a:t>
            </a:r>
            <a:r>
              <a:rPr lang="en-US" sz="1600" dirty="0" err="1">
                <a:latin typeface="Bookman Old Style" pitchFamily="18" charset="0"/>
              </a:rPr>
              <a:t>gms</a:t>
            </a:r>
            <a:r>
              <a:rPr lang="en-US" sz="1600" dirty="0">
                <a:latin typeface="Bookman Old Style" pitchFamily="18" charset="0"/>
              </a:rPr>
              <a:t>. of food grains to primary students.  </a:t>
            </a:r>
          </a:p>
          <a:p>
            <a:pPr algn="just">
              <a:buFont typeface="Wingdings" pitchFamily="2" charset="2"/>
              <a:buChar char="Ø"/>
            </a:pPr>
            <a:r>
              <a:rPr lang="en-US" sz="1600" dirty="0">
                <a:latin typeface="Bookman Old Style" pitchFamily="18" charset="0"/>
              </a:rPr>
              <a:t>To provide </a:t>
            </a:r>
            <a:r>
              <a:rPr lang="en-US" sz="1600" b="1" dirty="0">
                <a:latin typeface="Bookman Old Style" pitchFamily="18" charset="0"/>
              </a:rPr>
              <a:t>700</a:t>
            </a:r>
            <a:r>
              <a:rPr lang="en-US" sz="1600" dirty="0">
                <a:latin typeface="Bookman Old Style" pitchFamily="18" charset="0"/>
              </a:rPr>
              <a:t> calories of energy/</a:t>
            </a:r>
            <a:r>
              <a:rPr lang="en-US" sz="1600" b="1" dirty="0">
                <a:latin typeface="Bookman Old Style" pitchFamily="18" charset="0"/>
              </a:rPr>
              <a:t>150</a:t>
            </a:r>
            <a:r>
              <a:rPr lang="en-US" sz="1600" dirty="0">
                <a:latin typeface="Bookman Old Style" pitchFamily="18" charset="0"/>
              </a:rPr>
              <a:t> </a:t>
            </a:r>
            <a:r>
              <a:rPr lang="en-US" sz="1600" dirty="0" err="1">
                <a:latin typeface="Bookman Old Style" pitchFamily="18" charset="0"/>
              </a:rPr>
              <a:t>gms</a:t>
            </a:r>
            <a:r>
              <a:rPr lang="en-US" sz="1600" dirty="0">
                <a:latin typeface="Bookman Old Style" pitchFamily="18" charset="0"/>
              </a:rPr>
              <a:t>. of food grains to upper primary students. </a:t>
            </a:r>
          </a:p>
          <a:p>
            <a:pPr algn="just">
              <a:buFont typeface="Wingdings" pitchFamily="2" charset="2"/>
              <a:buChar char="Ø"/>
            </a:pPr>
            <a:r>
              <a:rPr lang="en-US" sz="1600" dirty="0">
                <a:latin typeface="Bookman Old Style" pitchFamily="18" charset="0"/>
              </a:rPr>
              <a:t>To provide </a:t>
            </a:r>
            <a:r>
              <a:rPr lang="en-US" sz="1600" b="1" dirty="0">
                <a:latin typeface="Bookman Old Style" pitchFamily="18" charset="0"/>
              </a:rPr>
              <a:t>20 </a:t>
            </a:r>
            <a:r>
              <a:rPr lang="en-US" sz="1600" dirty="0" err="1">
                <a:latin typeface="Bookman Old Style" pitchFamily="18" charset="0"/>
              </a:rPr>
              <a:t>gms</a:t>
            </a:r>
            <a:r>
              <a:rPr lang="en-US" sz="1600" dirty="0">
                <a:latin typeface="Bookman Old Style" pitchFamily="18" charset="0"/>
              </a:rPr>
              <a:t>/ </a:t>
            </a:r>
            <a:r>
              <a:rPr lang="en-US" sz="1600" b="1" dirty="0">
                <a:latin typeface="Bookman Old Style" pitchFamily="18" charset="0"/>
              </a:rPr>
              <a:t>30</a:t>
            </a:r>
            <a:r>
              <a:rPr lang="en-US" sz="1600" dirty="0">
                <a:latin typeface="Bookman Old Style" pitchFamily="18" charset="0"/>
              </a:rPr>
              <a:t> </a:t>
            </a:r>
            <a:r>
              <a:rPr lang="en-US" sz="1600" dirty="0" err="1">
                <a:latin typeface="Bookman Old Style" pitchFamily="18" charset="0"/>
              </a:rPr>
              <a:t>gms</a:t>
            </a:r>
            <a:r>
              <a:rPr lang="en-US" sz="1600" dirty="0">
                <a:latin typeface="Bookman Old Style" pitchFamily="18" charset="0"/>
              </a:rPr>
              <a:t> proteins  respectively to primary and upper primary students. </a:t>
            </a:r>
          </a:p>
          <a:p>
            <a:pPr algn="just">
              <a:buNone/>
            </a:pPr>
            <a:r>
              <a:rPr lang="en-US" sz="1600" b="1" u="sng" dirty="0">
                <a:latin typeface="Bookman Old Style" pitchFamily="18" charset="0"/>
              </a:rPr>
              <a:t>Cooking Cost</a:t>
            </a:r>
            <a:r>
              <a:rPr lang="en-US" sz="1600" dirty="0">
                <a:latin typeface="Bookman Old Style" pitchFamily="18" charset="0"/>
              </a:rPr>
              <a:t> :</a:t>
            </a:r>
          </a:p>
          <a:p>
            <a:pPr algn="just">
              <a:buFont typeface="Wingdings" pitchFamily="2" charset="2"/>
              <a:buChar char="Ø"/>
            </a:pPr>
            <a:r>
              <a:rPr lang="en-US" sz="1600" dirty="0">
                <a:latin typeface="Bookman Old Style" pitchFamily="18" charset="0"/>
              </a:rPr>
              <a:t>Components of cooking cost </a:t>
            </a:r>
            <a:r>
              <a:rPr lang="en-US" sz="1600" dirty="0" smtClean="0">
                <a:latin typeface="Bookman Old Style" pitchFamily="18" charset="0"/>
              </a:rPr>
              <a:t>includes </a:t>
            </a:r>
            <a:r>
              <a:rPr lang="en-US" sz="1600" dirty="0">
                <a:latin typeface="Bookman Old Style" pitchFamily="18" charset="0"/>
              </a:rPr>
              <a:t>pulses, vegetables, cooking oil and fuel.</a:t>
            </a:r>
          </a:p>
          <a:p>
            <a:pPr algn="just">
              <a:buFont typeface="Wingdings" pitchFamily="2" charset="2"/>
              <a:buChar char="Ø"/>
            </a:pPr>
            <a:r>
              <a:rPr lang="en-US" sz="1600" b="1" dirty="0">
                <a:latin typeface="Bookman Old Style" pitchFamily="18" charset="0"/>
              </a:rPr>
              <a:t>Rs. 4.48 </a:t>
            </a:r>
            <a:r>
              <a:rPr lang="en-US" sz="1600" dirty="0">
                <a:latin typeface="Bookman Old Style" pitchFamily="18" charset="0"/>
              </a:rPr>
              <a:t>for every primary student and </a:t>
            </a:r>
            <a:r>
              <a:rPr lang="en-US" sz="1600" b="1" dirty="0">
                <a:latin typeface="Bookman Old Style" pitchFamily="18" charset="0"/>
              </a:rPr>
              <a:t>Rs. 6.71 </a:t>
            </a:r>
            <a:r>
              <a:rPr lang="en-US" sz="1600" dirty="0">
                <a:latin typeface="Bookman Old Style" pitchFamily="18" charset="0"/>
              </a:rPr>
              <a:t>for every upper primary student has been provisioned </a:t>
            </a:r>
            <a:r>
              <a:rPr lang="en-US" sz="1600" dirty="0" smtClean="0">
                <a:latin typeface="Bookman Old Style" pitchFamily="18" charset="0"/>
              </a:rPr>
              <a:t>towards </a:t>
            </a:r>
            <a:r>
              <a:rPr lang="en-US" sz="1600" dirty="0">
                <a:latin typeface="Bookman Old Style" pitchFamily="18" charset="0"/>
              </a:rPr>
              <a:t>cooking cost. </a:t>
            </a:r>
            <a:endParaRPr lang="en-IN" sz="1600" dirty="0">
              <a:latin typeface="Bookman Old Style" pitchFamily="18" charset="0"/>
            </a:endParaRPr>
          </a:p>
        </p:txBody>
      </p:sp>
      <p:sp>
        <p:nvSpPr>
          <p:cNvPr id="5" name="Slide Number Placeholder 4"/>
          <p:cNvSpPr>
            <a:spLocks noGrp="1"/>
          </p:cNvSpPr>
          <p:nvPr>
            <p:ph type="sldNum" sz="quarter" idx="15"/>
          </p:nvPr>
        </p:nvSpPr>
        <p:spPr/>
        <p:txBody>
          <a:bodyPr/>
          <a:lstStyle/>
          <a:p>
            <a:fld id="{C8F70981-5056-4AA8-B13A-2ED8841A4BB7}" type="slidenum">
              <a:rPr lang="en-US" smtClean="0"/>
              <a:pPr/>
              <a:t>3</a:t>
            </a:fld>
            <a:endParaRPr lang="en-US"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1504"/>
          </a:xfrm>
        </p:spPr>
        <p:txBody>
          <a:bodyPr>
            <a:noAutofit/>
          </a:bodyPr>
          <a:lstStyle/>
          <a:p>
            <a:pPr algn="ctr"/>
            <a:r>
              <a:rPr lang="en-US" sz="4000" b="1" dirty="0">
                <a:effectLst>
                  <a:outerShdw blurRad="38100" dist="38100" dir="2700000" algn="tl">
                    <a:srgbClr val="000000">
                      <a:alpha val="43137"/>
                    </a:srgbClr>
                  </a:outerShdw>
                </a:effectLst>
                <a:latin typeface="Bookman Old Style" pitchFamily="18" charset="0"/>
                <a:cs typeface="Times New Roman" pitchFamily="18" charset="0"/>
              </a:rPr>
              <a:t>School Health </a:t>
            </a:r>
            <a:r>
              <a:rPr lang="en-US" sz="4000" b="1" dirty="0" err="1">
                <a:effectLst>
                  <a:outerShdw blurRad="38100" dist="38100" dir="2700000" algn="tl">
                    <a:srgbClr val="000000">
                      <a:alpha val="43137"/>
                    </a:srgbClr>
                  </a:outerShdw>
                </a:effectLst>
                <a:latin typeface="Bookman Old Style" pitchFamily="18" charset="0"/>
                <a:cs typeface="Times New Roman" pitchFamily="18" charset="0"/>
              </a:rPr>
              <a:t>Programme</a:t>
            </a:r>
            <a:endParaRPr lang="en-US" sz="4000" b="1" dirty="0">
              <a:effectLst>
                <a:outerShdw blurRad="38100" dist="38100" dir="2700000" algn="tl">
                  <a:srgbClr val="000000">
                    <a:alpha val="43137"/>
                  </a:srgbClr>
                </a:outerShdw>
              </a:effectLst>
              <a:latin typeface="Bookman Old Style" pitchFamily="18" charset="0"/>
              <a:cs typeface="Times New Roman" pitchFamily="18" charset="0"/>
            </a:endParaRPr>
          </a:p>
        </p:txBody>
      </p:sp>
      <p:sp>
        <p:nvSpPr>
          <p:cNvPr id="3" name="Content Placeholder 2"/>
          <p:cNvSpPr>
            <a:spLocks noGrp="1"/>
          </p:cNvSpPr>
          <p:nvPr>
            <p:ph sz="quarter" idx="1"/>
          </p:nvPr>
        </p:nvSpPr>
        <p:spPr>
          <a:xfrm>
            <a:off x="457200" y="1071546"/>
            <a:ext cx="8507288" cy="5237774"/>
          </a:xfrm>
        </p:spPr>
        <p:txBody>
          <a:bodyPr>
            <a:normAutofit/>
          </a:bodyPr>
          <a:lstStyle/>
          <a:p>
            <a:pPr lvl="0">
              <a:buNone/>
            </a:pPr>
            <a:endParaRPr lang="en-US" sz="1400" dirty="0">
              <a:latin typeface="Times New Roman" pitchFamily="18" charset="0"/>
              <a:cs typeface="Times New Roman" pitchFamily="18" charset="0"/>
            </a:endParaRPr>
          </a:p>
          <a:p>
            <a:pPr algn="just">
              <a:lnSpc>
                <a:spcPct val="150000"/>
              </a:lnSpc>
              <a:buFont typeface="Wingdings" pitchFamily="2" charset="2"/>
              <a:buChar char="q"/>
            </a:pPr>
            <a:endParaRPr lang="en-US" sz="1500" dirty="0">
              <a:latin typeface="Times New Roman" pitchFamily="18" charset="0"/>
              <a:cs typeface="Times New Roman" pitchFamily="18" charset="0"/>
            </a:endParaRPr>
          </a:p>
          <a:p>
            <a:pPr algn="just">
              <a:lnSpc>
                <a:spcPct val="150000"/>
              </a:lnSpc>
              <a:buFont typeface="Wingdings" pitchFamily="2" charset="2"/>
              <a:buChar char="q"/>
            </a:pPr>
            <a:endParaRPr lang="en-IN" sz="2100" dirty="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C8F70981-5056-4AA8-B13A-2ED8841A4BB7}" type="slidenum">
              <a:rPr lang="en-US" smtClean="0"/>
              <a:pPr/>
              <a:t>30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55660146"/>
              </p:ext>
            </p:extLst>
          </p:nvPr>
        </p:nvGraphicFramePr>
        <p:xfrm>
          <a:off x="395538" y="1397000"/>
          <a:ext cx="8138862" cy="2946399"/>
        </p:xfrm>
        <a:graphic>
          <a:graphicData uri="http://schemas.openxmlformats.org/drawingml/2006/table">
            <a:tbl>
              <a:tblPr firstRow="1" bandRow="1">
                <a:tableStyleId>{5C22544A-7EE6-4342-B048-85BDC9FD1C3A}</a:tableStyleId>
              </a:tblPr>
              <a:tblGrid>
                <a:gridCol w="4069430">
                  <a:extLst>
                    <a:ext uri="{9D8B030D-6E8A-4147-A177-3AD203B41FA5}">
                      <a16:colId xmlns:a16="http://schemas.microsoft.com/office/drawing/2014/main" xmlns="" val="20000"/>
                    </a:ext>
                  </a:extLst>
                </a:gridCol>
                <a:gridCol w="4069432">
                  <a:extLst>
                    <a:ext uri="{9D8B030D-6E8A-4147-A177-3AD203B41FA5}">
                      <a16:colId xmlns:a16="http://schemas.microsoft.com/office/drawing/2014/main" xmlns="" val="20001"/>
                    </a:ext>
                  </a:extLst>
                </a:gridCol>
              </a:tblGrid>
              <a:tr h="510709">
                <a:tc>
                  <a:txBody>
                    <a:bodyPr/>
                    <a:lstStyle/>
                    <a:p>
                      <a:r>
                        <a:rPr lang="en-US" sz="2000" b="1" dirty="0">
                          <a:solidFill>
                            <a:schemeClr val="tx1"/>
                          </a:solidFill>
                          <a:effectLst/>
                          <a:latin typeface="Times New Roman" pitchFamily="18" charset="0"/>
                          <a:cs typeface="Times New Roman" pitchFamily="18" charset="0"/>
                        </a:rPr>
                        <a:t>No of schools covered</a:t>
                      </a:r>
                    </a:p>
                  </a:txBody>
                  <a:tcPr/>
                </a:tc>
                <a:tc>
                  <a:txBody>
                    <a:bodyPr/>
                    <a:lstStyle/>
                    <a:p>
                      <a:r>
                        <a:rPr lang="en-US" sz="2000" b="1" dirty="0">
                          <a:solidFill>
                            <a:schemeClr val="tx1"/>
                          </a:solidFill>
                          <a:effectLst/>
                          <a:latin typeface="Times New Roman" pitchFamily="18" charset="0"/>
                          <a:cs typeface="Times New Roman" pitchFamily="18" charset="0"/>
                        </a:rPr>
                        <a:t>14397</a:t>
                      </a:r>
                    </a:p>
                  </a:txBody>
                  <a:tcPr/>
                </a:tc>
                <a:extLst>
                  <a:ext uri="{0D108BD9-81ED-4DB2-BD59-A6C34878D82A}">
                    <a16:rowId xmlns:a16="http://schemas.microsoft.com/office/drawing/2014/main" xmlns="" val="10000"/>
                  </a:ext>
                </a:extLst>
              </a:tr>
              <a:tr h="9035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effectLst/>
                          <a:latin typeface="Times New Roman" pitchFamily="18" charset="0"/>
                          <a:cs typeface="Times New Roman" pitchFamily="18" charset="0"/>
                        </a:rPr>
                        <a:t>No of </a:t>
                      </a:r>
                      <a:r>
                        <a:rPr lang="en-US" sz="2000" b="1" dirty="0" smtClean="0">
                          <a:solidFill>
                            <a:schemeClr val="tx1"/>
                          </a:solidFill>
                          <a:effectLst/>
                          <a:latin typeface="Times New Roman" pitchFamily="18" charset="0"/>
                          <a:cs typeface="Times New Roman" pitchFamily="18" charset="0"/>
                        </a:rPr>
                        <a:t>children </a:t>
                      </a:r>
                      <a:r>
                        <a:rPr lang="en-US" sz="2000" b="1" dirty="0">
                          <a:solidFill>
                            <a:schemeClr val="tx1"/>
                          </a:solidFill>
                          <a:effectLst/>
                          <a:latin typeface="Times New Roman" pitchFamily="18" charset="0"/>
                          <a:cs typeface="Times New Roman" pitchFamily="18" charset="0"/>
                        </a:rPr>
                        <a:t>covered</a:t>
                      </a:r>
                    </a:p>
                    <a:p>
                      <a:endParaRPr lang="en-US" sz="2000" b="1" dirty="0">
                        <a:solidFill>
                          <a:schemeClr val="tx1"/>
                        </a:solidFill>
                        <a:effectLst/>
                        <a:latin typeface="Times New Roman" pitchFamily="18" charset="0"/>
                        <a:cs typeface="Times New Roman" pitchFamily="18" charset="0"/>
                      </a:endParaRPr>
                    </a:p>
                  </a:txBody>
                  <a:tcPr/>
                </a:tc>
                <a:tc>
                  <a:txBody>
                    <a:bodyPr/>
                    <a:lstStyle/>
                    <a:p>
                      <a:r>
                        <a:rPr lang="en-US" sz="2000" b="1" dirty="0">
                          <a:solidFill>
                            <a:schemeClr val="tx1"/>
                          </a:solidFill>
                          <a:effectLst/>
                          <a:latin typeface="Times New Roman" pitchFamily="18" charset="0"/>
                          <a:cs typeface="Times New Roman" pitchFamily="18" charset="0"/>
                        </a:rPr>
                        <a:t>1448024</a:t>
                      </a:r>
                    </a:p>
                  </a:txBody>
                  <a:tcPr/>
                </a:tc>
                <a:extLst>
                  <a:ext uri="{0D108BD9-81ED-4DB2-BD59-A6C34878D82A}">
                    <a16:rowId xmlns:a16="http://schemas.microsoft.com/office/drawing/2014/main" xmlns="" val="10001"/>
                  </a:ext>
                </a:extLst>
              </a:tr>
              <a:tr h="510709">
                <a:tc>
                  <a:txBody>
                    <a:bodyPr/>
                    <a:lstStyle/>
                    <a:p>
                      <a:r>
                        <a:rPr lang="en-US" sz="2000" b="1" dirty="0">
                          <a:solidFill>
                            <a:schemeClr val="tx1"/>
                          </a:solidFill>
                          <a:effectLst/>
                          <a:latin typeface="Times New Roman" pitchFamily="18" charset="0"/>
                          <a:cs typeface="Times New Roman" pitchFamily="18" charset="0"/>
                        </a:rPr>
                        <a:t>Iron and Folic acid supplement</a:t>
                      </a:r>
                    </a:p>
                  </a:txBody>
                  <a:tcPr/>
                </a:tc>
                <a:tc>
                  <a:txBody>
                    <a:bodyPr/>
                    <a:lstStyle/>
                    <a:p>
                      <a:r>
                        <a:rPr lang="en-US" sz="2000" b="1" dirty="0">
                          <a:solidFill>
                            <a:schemeClr val="tx1"/>
                          </a:solidFill>
                          <a:effectLst/>
                          <a:latin typeface="Times New Roman" pitchFamily="18" charset="0"/>
                          <a:cs typeface="Times New Roman" pitchFamily="18" charset="0"/>
                        </a:rPr>
                        <a:t>1315692</a:t>
                      </a:r>
                    </a:p>
                  </a:txBody>
                  <a:tcPr/>
                </a:tc>
                <a:extLst>
                  <a:ext uri="{0D108BD9-81ED-4DB2-BD59-A6C34878D82A}">
                    <a16:rowId xmlns:a16="http://schemas.microsoft.com/office/drawing/2014/main" xmlns="" val="10002"/>
                  </a:ext>
                </a:extLst>
              </a:tr>
              <a:tr h="510709">
                <a:tc>
                  <a:txBody>
                    <a:bodyPr/>
                    <a:lstStyle/>
                    <a:p>
                      <a:r>
                        <a:rPr lang="en-US" sz="2000" b="1" dirty="0" smtClean="0">
                          <a:solidFill>
                            <a:schemeClr val="tx1"/>
                          </a:solidFill>
                          <a:effectLst/>
                          <a:latin typeface="Times New Roman" pitchFamily="18" charset="0"/>
                          <a:cs typeface="Times New Roman" pitchFamily="18" charset="0"/>
                        </a:rPr>
                        <a:t>De-worming </a:t>
                      </a:r>
                      <a:r>
                        <a:rPr lang="en-US" sz="2000" b="1" dirty="0">
                          <a:solidFill>
                            <a:schemeClr val="tx1"/>
                          </a:solidFill>
                          <a:effectLst/>
                          <a:latin typeface="Times New Roman" pitchFamily="18" charset="0"/>
                          <a:cs typeface="Times New Roman" pitchFamily="18" charset="0"/>
                        </a:rPr>
                        <a:t>tablet</a:t>
                      </a:r>
                    </a:p>
                  </a:txBody>
                  <a:tcPr/>
                </a:tc>
                <a:tc>
                  <a:txBody>
                    <a:bodyPr/>
                    <a:lstStyle/>
                    <a:p>
                      <a:r>
                        <a:rPr lang="en-US" sz="2000" b="1" dirty="0">
                          <a:solidFill>
                            <a:schemeClr val="tx1"/>
                          </a:solidFill>
                          <a:effectLst/>
                          <a:latin typeface="Times New Roman" pitchFamily="18" charset="0"/>
                          <a:cs typeface="Times New Roman" pitchFamily="18" charset="0"/>
                        </a:rPr>
                        <a:t>1448024</a:t>
                      </a:r>
                    </a:p>
                  </a:txBody>
                  <a:tcPr/>
                </a:tc>
                <a:extLst>
                  <a:ext uri="{0D108BD9-81ED-4DB2-BD59-A6C34878D82A}">
                    <a16:rowId xmlns:a16="http://schemas.microsoft.com/office/drawing/2014/main" xmlns="" val="10003"/>
                  </a:ext>
                </a:extLst>
              </a:tr>
              <a:tr h="510709">
                <a:tc>
                  <a:txBody>
                    <a:bodyPr/>
                    <a:lstStyle/>
                    <a:p>
                      <a:r>
                        <a:rPr lang="en-US" sz="2000" b="1" dirty="0">
                          <a:solidFill>
                            <a:schemeClr val="tx1"/>
                          </a:solidFill>
                          <a:effectLst/>
                          <a:latin typeface="Times New Roman" pitchFamily="18" charset="0"/>
                          <a:cs typeface="Times New Roman" pitchFamily="18" charset="0"/>
                        </a:rPr>
                        <a:t>Distribution of </a:t>
                      </a:r>
                      <a:r>
                        <a:rPr lang="en-US" sz="2000" b="1" dirty="0" smtClean="0">
                          <a:solidFill>
                            <a:schemeClr val="tx1"/>
                          </a:solidFill>
                          <a:effectLst/>
                          <a:latin typeface="Times New Roman" pitchFamily="18" charset="0"/>
                          <a:cs typeface="Times New Roman" pitchFamily="18" charset="0"/>
                        </a:rPr>
                        <a:t>spectacles</a:t>
                      </a:r>
                      <a:endParaRPr lang="en-US" sz="2000" b="1" dirty="0">
                        <a:solidFill>
                          <a:schemeClr val="tx1"/>
                        </a:solidFill>
                        <a:effectLst/>
                        <a:latin typeface="Times New Roman" pitchFamily="18" charset="0"/>
                        <a:cs typeface="Times New Roman" pitchFamily="18" charset="0"/>
                      </a:endParaRPr>
                    </a:p>
                  </a:txBody>
                  <a:tcPr/>
                </a:tc>
                <a:tc>
                  <a:txBody>
                    <a:bodyPr/>
                    <a:lstStyle/>
                    <a:p>
                      <a:r>
                        <a:rPr lang="en-US" sz="2000" b="1" dirty="0">
                          <a:solidFill>
                            <a:schemeClr val="tx1"/>
                          </a:solidFill>
                          <a:effectLst/>
                          <a:latin typeface="Times New Roman" pitchFamily="18" charset="0"/>
                          <a:cs typeface="Times New Roman" pitchFamily="18" charset="0"/>
                        </a:rPr>
                        <a:t>5602</a:t>
                      </a:r>
                    </a:p>
                  </a:txBody>
                  <a:tcPr/>
                </a:tc>
                <a:extLst>
                  <a:ext uri="{0D108BD9-81ED-4DB2-BD59-A6C34878D82A}">
                    <a16:rowId xmlns:a16="http://schemas.microsoft.com/office/drawing/2014/main" xmlns="" val="10004"/>
                  </a:ext>
                </a:extLst>
              </a:tr>
            </a:tbl>
          </a:graphicData>
        </a:graphic>
      </p:graphicFrame>
      <p:sp>
        <p:nvSpPr>
          <p:cNvPr id="6" name="Title 1"/>
          <p:cNvSpPr txBox="1">
            <a:spLocks/>
          </p:cNvSpPr>
          <p:nvPr/>
        </p:nvSpPr>
        <p:spPr>
          <a:xfrm>
            <a:off x="228600" y="4419600"/>
            <a:ext cx="8663880" cy="12192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defRPr/>
            </a:pPr>
            <a:r>
              <a:rPr kumimoji="0" lang="en-US" sz="2000" b="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In</a:t>
            </a:r>
            <a:r>
              <a:rPr kumimoji="0" lang="en-US" sz="2000" b="1"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 addition to </a:t>
            </a:r>
            <a:r>
              <a:rPr kumimoji="0" lang="en-US" sz="2000" b="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this, </a:t>
            </a:r>
            <a:r>
              <a:rPr kumimoji="0" lang="en-US" sz="2000" b="1"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during Mid Day Meal week health check up of children </a:t>
            </a:r>
            <a:r>
              <a:rPr kumimoji="0" lang="en-US" sz="2000" b="1"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was done </a:t>
            </a:r>
            <a:r>
              <a:rPr kumimoji="0" lang="en-US" sz="2000" b="1" u="none" strike="noStrike" kern="1200" cap="none" spc="0" normalizeH="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with the help of NHM.</a:t>
            </a:r>
            <a:endParaRPr kumimoji="0" lang="en-US" sz="2000" b="1"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28"/>
            <a:ext cx="8229600" cy="571504"/>
          </a:xfrm>
        </p:spPr>
        <p:txBody>
          <a:bodyPr>
            <a:noAutofit/>
          </a:bodyPr>
          <a:lstStyle/>
          <a:p>
            <a:pPr algn="ctr"/>
            <a:r>
              <a:rPr lang="en-US" sz="4400" b="1" dirty="0">
                <a:solidFill>
                  <a:schemeClr val="tx1"/>
                </a:solidFill>
                <a:effectLst>
                  <a:outerShdw blurRad="38100" dist="38100" dir="2700000" algn="tl">
                    <a:srgbClr val="000000">
                      <a:alpha val="43137"/>
                    </a:srgbClr>
                  </a:outerShdw>
                </a:effectLst>
                <a:latin typeface="Bookman Old Style" pitchFamily="18" charset="0"/>
                <a:cs typeface="Times New Roman" pitchFamily="18" charset="0"/>
              </a:rPr>
              <a:t>Best Practices</a:t>
            </a:r>
          </a:p>
        </p:txBody>
      </p:sp>
      <p:sp>
        <p:nvSpPr>
          <p:cNvPr id="3" name="Content Placeholder 2"/>
          <p:cNvSpPr>
            <a:spLocks noGrp="1"/>
          </p:cNvSpPr>
          <p:nvPr>
            <p:ph sz="quarter" idx="1"/>
          </p:nvPr>
        </p:nvSpPr>
        <p:spPr>
          <a:xfrm>
            <a:off x="457200" y="1071546"/>
            <a:ext cx="8507288" cy="5237774"/>
          </a:xfrm>
        </p:spPr>
        <p:txBody>
          <a:bodyPr>
            <a:normAutofit fontScale="92500" lnSpcReduction="10000"/>
          </a:bodyPr>
          <a:lstStyle/>
          <a:p>
            <a:pPr algn="just">
              <a:lnSpc>
                <a:spcPct val="150000"/>
              </a:lnSpc>
            </a:pPr>
            <a:r>
              <a:rPr lang="en-US" sz="1600" b="1" i="1" u="sng" dirty="0" err="1" smtClean="0">
                <a:latin typeface="Times New Roman" pitchFamily="18" charset="0"/>
                <a:cs typeface="Times New Roman" pitchFamily="18" charset="0"/>
              </a:rPr>
              <a:t>Tithi</a:t>
            </a:r>
            <a:r>
              <a:rPr lang="en-US" sz="1600" b="1" i="1" u="sng" dirty="0" smtClean="0">
                <a:latin typeface="Times New Roman" pitchFamily="18" charset="0"/>
                <a:cs typeface="Times New Roman" pitchFamily="18" charset="0"/>
              </a:rPr>
              <a:t> </a:t>
            </a:r>
            <a:r>
              <a:rPr lang="en-US" sz="1600" b="1" i="1" u="sng" dirty="0" err="1" smtClean="0">
                <a:latin typeface="Times New Roman" pitchFamily="18" charset="0"/>
                <a:cs typeface="Times New Roman" pitchFamily="18" charset="0"/>
              </a:rPr>
              <a:t>Bhojan</a:t>
            </a:r>
            <a:r>
              <a:rPr lang="en-US" sz="1600" b="1" i="1" u="sng" dirty="0" smtClean="0">
                <a:latin typeface="Times New Roman" pitchFamily="18" charset="0"/>
                <a:cs typeface="Times New Roman" pitchFamily="18" charset="0"/>
              </a:rPr>
              <a:t>:-</a:t>
            </a:r>
            <a:r>
              <a:rPr lang="en-US" sz="1600" dirty="0" smtClean="0">
                <a:latin typeface="Times New Roman" pitchFamily="18" charset="0"/>
                <a:cs typeface="Times New Roman" pitchFamily="18" charset="0"/>
              </a:rPr>
              <a:t>Every </a:t>
            </a:r>
            <a:r>
              <a:rPr lang="en-US" sz="1600" dirty="0">
                <a:latin typeface="Times New Roman" pitchFamily="18" charset="0"/>
                <a:cs typeface="Times New Roman" pitchFamily="18" charset="0"/>
              </a:rPr>
              <a:t>3rd Tuesday of the month is celebrated as girl student’s birthday jointly as “</a:t>
            </a:r>
            <a:r>
              <a:rPr lang="en-US" sz="1600" dirty="0" err="1">
                <a:latin typeface="Times New Roman" pitchFamily="18" charset="0"/>
                <a:cs typeface="Times New Roman" pitchFamily="18" charset="0"/>
              </a:rPr>
              <a:t>Beti</a:t>
            </a:r>
            <a:r>
              <a:rPr lang="en-US" sz="1600" dirty="0">
                <a:latin typeface="Times New Roman" pitchFamily="18" charset="0"/>
                <a:cs typeface="Times New Roman" pitchFamily="18" charset="0"/>
              </a:rPr>
              <a:t> ka </a:t>
            </a:r>
            <a:r>
              <a:rPr lang="en-US" sz="1600" dirty="0" err="1">
                <a:latin typeface="Times New Roman" pitchFamily="18" charset="0"/>
                <a:cs typeface="Times New Roman" pitchFamily="18" charset="0"/>
              </a:rPr>
              <a:t>Janamdin</a:t>
            </a:r>
            <a:r>
              <a:rPr lang="en-US" sz="1600" dirty="0">
                <a:latin typeface="Times New Roman" pitchFamily="18" charset="0"/>
                <a:cs typeface="Times New Roman" pitchFamily="18" charset="0"/>
              </a:rPr>
              <a:t>”- School Mai </a:t>
            </a:r>
            <a:r>
              <a:rPr lang="en-US" sz="1600" dirty="0" err="1">
                <a:latin typeface="Times New Roman" pitchFamily="18" charset="0"/>
                <a:cs typeface="Times New Roman" pitchFamily="18" charset="0"/>
              </a:rPr>
              <a:t>Abhinandan</a:t>
            </a:r>
            <a:r>
              <a:rPr lang="en-US" sz="1600" dirty="0">
                <a:latin typeface="Times New Roman" pitchFamily="18" charset="0"/>
                <a:cs typeface="Times New Roman" pitchFamily="18" charset="0"/>
              </a:rPr>
              <a:t> . All the girls whose birthdays fall in the given month are congratulated and given a special treatment. </a:t>
            </a:r>
          </a:p>
          <a:p>
            <a:pPr algn="just">
              <a:lnSpc>
                <a:spcPct val="150000"/>
              </a:lnSpc>
            </a:pPr>
            <a:r>
              <a:rPr lang="en-US" sz="1600" dirty="0">
                <a:latin typeface="Times New Roman" pitchFamily="18" charset="0"/>
                <a:cs typeface="Times New Roman" pitchFamily="18" charset="0"/>
              </a:rPr>
              <a:t>It  also aimed that encouraging the community participation as parents are also invited to those celebrations and are given a window of free participation in Mid Day Meal and other activities of the schools.</a:t>
            </a:r>
          </a:p>
          <a:p>
            <a:pPr lvl="0">
              <a:lnSpc>
                <a:spcPct val="150000"/>
              </a:lnSpc>
            </a:pPr>
            <a:r>
              <a:rPr lang="en-IN" sz="1600" dirty="0">
                <a:latin typeface="Times New Roman" pitchFamily="18" charset="0"/>
                <a:cs typeface="Times New Roman" pitchFamily="18" charset="0"/>
              </a:rPr>
              <a:t>In Haryana State Honorarium to cooks is Rs. 3500/-per month in which Centre Share is Rs.600/- and State  Share is Rs.2900/- per month against the mandatory State share of Rs. 400/- per month from 1</a:t>
            </a:r>
            <a:r>
              <a:rPr lang="en-IN" sz="1600" baseline="30000" dirty="0">
                <a:latin typeface="Times New Roman" pitchFamily="18" charset="0"/>
                <a:cs typeface="Times New Roman" pitchFamily="18" charset="0"/>
              </a:rPr>
              <a:t>st</a:t>
            </a:r>
            <a:r>
              <a:rPr lang="en-IN" sz="1600" dirty="0">
                <a:latin typeface="Times New Roman" pitchFamily="18" charset="0"/>
                <a:cs typeface="Times New Roman" pitchFamily="18" charset="0"/>
              </a:rPr>
              <a:t> June 2018. </a:t>
            </a:r>
            <a:endParaRPr lang="en-IN" sz="1600" dirty="0" smtClean="0">
              <a:latin typeface="Times New Roman" pitchFamily="18" charset="0"/>
              <a:cs typeface="Times New Roman" pitchFamily="18" charset="0"/>
            </a:endParaRPr>
          </a:p>
          <a:p>
            <a:pPr lvl="0">
              <a:lnSpc>
                <a:spcPct val="150000"/>
              </a:lnSpc>
            </a:pPr>
            <a:r>
              <a:rPr lang="en-IN" sz="1600" dirty="0" smtClean="0">
                <a:latin typeface="Times New Roman" pitchFamily="18" charset="0"/>
                <a:cs typeface="Times New Roman" pitchFamily="18" charset="0"/>
              </a:rPr>
              <a:t>Medical </a:t>
            </a:r>
            <a:r>
              <a:rPr lang="en-IN" sz="1600" dirty="0">
                <a:latin typeface="Times New Roman" pitchFamily="18" charset="0"/>
                <a:cs typeface="Times New Roman" pitchFamily="18" charset="0"/>
              </a:rPr>
              <a:t>examination of CCHs done once in a year.</a:t>
            </a:r>
          </a:p>
          <a:p>
            <a:pPr lvl="0">
              <a:lnSpc>
                <a:spcPct val="150000"/>
              </a:lnSpc>
            </a:pPr>
            <a:r>
              <a:rPr lang="en-US" sz="1600" dirty="0">
                <a:latin typeface="Times New Roman" pitchFamily="18" charset="0"/>
                <a:cs typeface="Times New Roman" pitchFamily="18" charset="0"/>
              </a:rPr>
              <a:t> Kitchen gardens </a:t>
            </a:r>
            <a:r>
              <a:rPr lang="en-US" sz="1600" dirty="0" smtClean="0">
                <a:latin typeface="Times New Roman" pitchFamily="18" charset="0"/>
                <a:cs typeface="Times New Roman" pitchFamily="18" charset="0"/>
              </a:rPr>
              <a:t>have been established in </a:t>
            </a:r>
            <a:r>
              <a:rPr lang="en-US" sz="1600" dirty="0">
                <a:latin typeface="Times New Roman" pitchFamily="18" charset="0"/>
                <a:cs typeface="Times New Roman" pitchFamily="18" charset="0"/>
              </a:rPr>
              <a:t>2554 schools in Haryana State .</a:t>
            </a:r>
          </a:p>
          <a:p>
            <a:pPr lvl="0">
              <a:lnSpc>
                <a:spcPct val="150000"/>
              </a:lnSpc>
            </a:pPr>
            <a:r>
              <a:rPr lang="en-US" sz="1600" dirty="0">
                <a:latin typeface="Times New Roman" pitchFamily="18" charset="0"/>
                <a:cs typeface="Times New Roman" pitchFamily="18" charset="0"/>
              </a:rPr>
              <a:t>Provision of steel </a:t>
            </a:r>
            <a:r>
              <a:rPr lang="en-US" sz="1600" dirty="0" err="1">
                <a:latin typeface="Times New Roman" pitchFamily="18" charset="0"/>
                <a:cs typeface="Times New Roman" pitchFamily="18" charset="0"/>
              </a:rPr>
              <a:t>thalis</a:t>
            </a:r>
            <a:r>
              <a:rPr lang="en-US" sz="1600" dirty="0">
                <a:latin typeface="Times New Roman" pitchFamily="18" charset="0"/>
                <a:cs typeface="Times New Roman" pitchFamily="18" charset="0"/>
              </a:rPr>
              <a:t> and spoons for children for eating MDM.</a:t>
            </a:r>
          </a:p>
          <a:p>
            <a:pPr>
              <a:lnSpc>
                <a:spcPct val="150000"/>
              </a:lnSpc>
            </a:pPr>
            <a:r>
              <a:rPr lang="en-IN" sz="1600" dirty="0">
                <a:latin typeface="Times New Roman" pitchFamily="18" charset="0"/>
                <a:cs typeface="Times New Roman" pitchFamily="18" charset="0"/>
              </a:rPr>
              <a:t>Construction of toilets for physically challenged children in </a:t>
            </a:r>
            <a:r>
              <a:rPr lang="en-IN" sz="1600" dirty="0" err="1">
                <a:latin typeface="Times New Roman" pitchFamily="18" charset="0"/>
                <a:cs typeface="Times New Roman" pitchFamily="18" charset="0"/>
              </a:rPr>
              <a:t>Mewat</a:t>
            </a:r>
            <a:r>
              <a:rPr lang="en-IN" sz="1600" dirty="0">
                <a:latin typeface="Times New Roman" pitchFamily="18" charset="0"/>
                <a:cs typeface="Times New Roman" pitchFamily="18" charset="0"/>
              </a:rPr>
              <a:t> district.</a:t>
            </a:r>
            <a:endParaRPr lang="en-US" sz="1600" dirty="0">
              <a:latin typeface="Times New Roman" pitchFamily="18" charset="0"/>
              <a:cs typeface="Times New Roman" pitchFamily="18" charset="0"/>
            </a:endParaRPr>
          </a:p>
          <a:p>
            <a:pPr lvl="0">
              <a:lnSpc>
                <a:spcPct val="150000"/>
              </a:lnSpc>
            </a:pPr>
            <a:r>
              <a:rPr lang="en-US" sz="1600" dirty="0">
                <a:latin typeface="Times New Roman" pitchFamily="18" charset="0"/>
                <a:cs typeface="Times New Roman" pitchFamily="18" charset="0"/>
              </a:rPr>
              <a:t>Availability of good quality </a:t>
            </a:r>
            <a:r>
              <a:rPr lang="en-US" sz="1600" dirty="0" err="1">
                <a:latin typeface="Times New Roman" pitchFamily="18" charset="0"/>
                <a:cs typeface="Times New Roman" pitchFamily="18" charset="0"/>
              </a:rPr>
              <a:t>aluminium</a:t>
            </a:r>
            <a:r>
              <a:rPr lang="en-US" sz="1600" dirty="0">
                <a:latin typeface="Times New Roman" pitchFamily="18" charset="0"/>
                <a:cs typeface="Times New Roman" pitchFamily="18" charset="0"/>
              </a:rPr>
              <a:t> storage bins for storing food </a:t>
            </a:r>
            <a:r>
              <a:rPr lang="en-US" sz="1600" dirty="0" smtClean="0">
                <a:latin typeface="Times New Roman" pitchFamily="18" charset="0"/>
                <a:cs typeface="Times New Roman" pitchFamily="18" charset="0"/>
              </a:rPr>
              <a:t>grains.</a:t>
            </a:r>
            <a:endParaRPr lang="en-US" sz="1600" dirty="0">
              <a:latin typeface="Times New Roman" pitchFamily="18" charset="0"/>
              <a:cs typeface="Times New Roman" pitchFamily="18" charset="0"/>
            </a:endParaRPr>
          </a:p>
          <a:p>
            <a:pPr lvl="0"/>
            <a:endParaRPr lang="en-US" sz="1400" dirty="0">
              <a:solidFill>
                <a:schemeClr val="accent3">
                  <a:lumMod val="75000"/>
                </a:schemeClr>
              </a:solidFill>
              <a:latin typeface="Times New Roman" pitchFamily="18" charset="0"/>
              <a:cs typeface="Times New Roman" pitchFamily="18" charset="0"/>
            </a:endParaRPr>
          </a:p>
          <a:p>
            <a:pPr algn="just">
              <a:lnSpc>
                <a:spcPct val="150000"/>
              </a:lnSpc>
              <a:buFont typeface="Wingdings" pitchFamily="2" charset="2"/>
              <a:buChar char="q"/>
            </a:pPr>
            <a:endParaRPr lang="en-US" sz="1500" dirty="0">
              <a:latin typeface="Times New Roman" pitchFamily="18" charset="0"/>
              <a:cs typeface="Times New Roman" pitchFamily="18" charset="0"/>
            </a:endParaRPr>
          </a:p>
          <a:p>
            <a:pPr algn="just">
              <a:lnSpc>
                <a:spcPct val="150000"/>
              </a:lnSpc>
              <a:buFont typeface="Wingdings" pitchFamily="2" charset="2"/>
              <a:buChar char="q"/>
            </a:pPr>
            <a:endParaRPr lang="en-IN" sz="2100" dirty="0">
              <a:latin typeface="Times New Roman" pitchFamily="18" charset="0"/>
              <a:cs typeface="Times New Roman" pitchFamily="18" charset="0"/>
            </a:endParaRPr>
          </a:p>
          <a:p>
            <a:pPr>
              <a:buNone/>
            </a:pPr>
            <a:endParaRPr lang="en-US" sz="2100" dirty="0">
              <a:latin typeface="Times New Roman" pitchFamily="18" charset="0"/>
              <a:cs typeface="Times New Roman" pitchFamily="18" charset="0"/>
            </a:endParaRPr>
          </a:p>
        </p:txBody>
      </p:sp>
      <p:sp>
        <p:nvSpPr>
          <p:cNvPr id="4" name="Slide Number Placeholder 3"/>
          <p:cNvSpPr>
            <a:spLocks noGrp="1"/>
          </p:cNvSpPr>
          <p:nvPr>
            <p:ph type="sldNum" sz="quarter" idx="15"/>
          </p:nvPr>
        </p:nvSpPr>
        <p:spPr/>
        <p:txBody>
          <a:bodyPr/>
          <a:lstStyle/>
          <a:p>
            <a:fld id="{C8F70981-5056-4AA8-B13A-2ED8841A4BB7}" type="slidenum">
              <a:rPr lang="en-US" smtClean="0"/>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F70981-5056-4AA8-B13A-2ED8841A4BB7}" type="slidenum">
              <a:rPr lang="en-US" smtClean="0"/>
              <a:pPr/>
              <a:t>32</a:t>
            </a:fld>
            <a:endParaRPr lang="en-US" dirty="0"/>
          </a:p>
        </p:txBody>
      </p:sp>
      <p:pic>
        <p:nvPicPr>
          <p:cNvPr id="1026" name="Picture 2" descr="C:\Users\HCL\Downloads\IMG-20160926-WA0005.jpg"/>
          <p:cNvPicPr>
            <a:picLocks noChangeAspect="1" noChangeArrowheads="1"/>
          </p:cNvPicPr>
          <p:nvPr/>
        </p:nvPicPr>
        <p:blipFill>
          <a:blip r:embed="rId3" cstate="print"/>
          <a:srcRect/>
          <a:stretch>
            <a:fillRect/>
          </a:stretch>
        </p:blipFill>
        <p:spPr bwMode="auto">
          <a:xfrm>
            <a:off x="228600" y="1052736"/>
            <a:ext cx="4343400" cy="5119464"/>
          </a:xfrm>
          <a:prstGeom prst="rect">
            <a:avLst/>
          </a:prstGeom>
          <a:noFill/>
        </p:spPr>
      </p:pic>
      <p:sp>
        <p:nvSpPr>
          <p:cNvPr id="4" name="Title 1"/>
          <p:cNvSpPr txBox="1">
            <a:spLocks/>
          </p:cNvSpPr>
          <p:nvPr/>
        </p:nvSpPr>
        <p:spPr>
          <a:xfrm>
            <a:off x="457200" y="188640"/>
            <a:ext cx="8153400" cy="504056"/>
          </a:xfrm>
          <a:prstGeom prst="rect">
            <a:avLst/>
          </a:prstGeom>
        </p:spPr>
        <p:txBody>
          <a:bodyP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dirty="0">
                <a:ln>
                  <a:noFill/>
                </a:ln>
                <a:solidFill>
                  <a:schemeClr val="tx2"/>
                </a:solidFill>
                <a:uLnTx/>
                <a:uFillTx/>
                <a:latin typeface="Times New Roman" pitchFamily="18" charset="0"/>
                <a:ea typeface="+mj-ea"/>
                <a:cs typeface="Times New Roman" pitchFamily="18" charset="0"/>
              </a:rPr>
              <a:t>Celebration of  “</a:t>
            </a:r>
            <a:r>
              <a:rPr kumimoji="0" lang="en-US" sz="3100" b="1" i="0" u="none" strike="noStrike" kern="1200" cap="none" spc="0" normalizeH="0" baseline="0" noProof="0" dirty="0" err="1">
                <a:ln>
                  <a:noFill/>
                </a:ln>
                <a:solidFill>
                  <a:schemeClr val="tx2"/>
                </a:solidFill>
                <a:uLnTx/>
                <a:uFillTx/>
                <a:latin typeface="Times New Roman" pitchFamily="18" charset="0"/>
                <a:ea typeface="+mj-ea"/>
                <a:cs typeface="Times New Roman" pitchFamily="18" charset="0"/>
              </a:rPr>
              <a:t>Beti</a:t>
            </a:r>
            <a:r>
              <a:rPr kumimoji="0" lang="en-US" sz="3100" b="1" i="0" u="none" strike="noStrike" kern="1200" cap="none" spc="0" normalizeH="0" baseline="0" noProof="0" dirty="0">
                <a:ln>
                  <a:noFill/>
                </a:ln>
                <a:solidFill>
                  <a:schemeClr val="tx2"/>
                </a:solidFill>
                <a:uLnTx/>
                <a:uFillTx/>
                <a:latin typeface="Times New Roman" pitchFamily="18" charset="0"/>
                <a:ea typeface="+mj-ea"/>
                <a:cs typeface="Times New Roman" pitchFamily="18" charset="0"/>
              </a:rPr>
              <a:t>  ka </a:t>
            </a:r>
            <a:r>
              <a:rPr kumimoji="0" lang="en-US" sz="3100" b="1" i="0" u="none" strike="noStrike" kern="1200" cap="none" spc="0" normalizeH="0" noProof="0" dirty="0">
                <a:ln>
                  <a:noFill/>
                </a:ln>
                <a:solidFill>
                  <a:schemeClr val="tx2"/>
                </a:solidFill>
                <a:uLnTx/>
                <a:uFillTx/>
                <a:latin typeface="Times New Roman" pitchFamily="18" charset="0"/>
                <a:ea typeface="+mj-ea"/>
                <a:cs typeface="Times New Roman" pitchFamily="18" charset="0"/>
              </a:rPr>
              <a:t> </a:t>
            </a:r>
            <a:r>
              <a:rPr kumimoji="0" lang="en-US" sz="3100" b="1" i="0" u="none" strike="noStrike" kern="1200" cap="none" spc="0" normalizeH="0" baseline="0" noProof="0" dirty="0" err="1">
                <a:ln>
                  <a:noFill/>
                </a:ln>
                <a:solidFill>
                  <a:schemeClr val="tx2"/>
                </a:solidFill>
                <a:uLnTx/>
                <a:uFillTx/>
                <a:latin typeface="Times New Roman" pitchFamily="18" charset="0"/>
                <a:ea typeface="+mj-ea"/>
                <a:cs typeface="Times New Roman" pitchFamily="18" charset="0"/>
              </a:rPr>
              <a:t>Janamdin</a:t>
            </a:r>
            <a:r>
              <a:rPr lang="en-US" sz="3100" b="1" dirty="0">
                <a:solidFill>
                  <a:schemeClr val="tx2"/>
                </a:solidFill>
                <a:latin typeface="Times New Roman" pitchFamily="18" charset="0"/>
                <a:ea typeface="+mj-ea"/>
                <a:cs typeface="Times New Roman" pitchFamily="18" charset="0"/>
              </a:rPr>
              <a:t>-</a:t>
            </a:r>
            <a:r>
              <a:rPr kumimoji="0" lang="en-US" sz="3100" b="1" i="0" u="none" strike="noStrike" kern="1200" cap="none" spc="0" normalizeH="0" baseline="0" noProof="0" dirty="0">
                <a:ln>
                  <a:noFill/>
                </a:ln>
                <a:solidFill>
                  <a:schemeClr val="tx2"/>
                </a:solidFill>
                <a:uLnTx/>
                <a:uFillTx/>
                <a:latin typeface="Times New Roman" pitchFamily="18" charset="0"/>
                <a:ea typeface="+mj-ea"/>
                <a:cs typeface="Times New Roman" pitchFamily="18" charset="0"/>
              </a:rPr>
              <a:t> School </a:t>
            </a:r>
            <a:r>
              <a:rPr kumimoji="0" lang="en-US" sz="3100" b="1" i="0" u="none" strike="noStrike" kern="1200" cap="none" spc="0" normalizeH="0" baseline="0" noProof="0" dirty="0" err="1">
                <a:ln>
                  <a:noFill/>
                </a:ln>
                <a:solidFill>
                  <a:schemeClr val="tx2"/>
                </a:solidFill>
                <a:uLnTx/>
                <a:uFillTx/>
                <a:latin typeface="Times New Roman" pitchFamily="18" charset="0"/>
                <a:ea typeface="+mj-ea"/>
                <a:cs typeface="Times New Roman" pitchFamily="18" charset="0"/>
              </a:rPr>
              <a:t>mai</a:t>
            </a:r>
            <a:r>
              <a:rPr kumimoji="0" lang="en-US" sz="3100" b="1" i="0" u="none" strike="noStrike" kern="1200" cap="none" spc="0" normalizeH="0" baseline="0" noProof="0" dirty="0">
                <a:ln>
                  <a:noFill/>
                </a:ln>
                <a:solidFill>
                  <a:schemeClr val="tx2"/>
                </a:solidFill>
                <a:uLnTx/>
                <a:uFillTx/>
                <a:latin typeface="Times New Roman" pitchFamily="18" charset="0"/>
                <a:ea typeface="+mj-ea"/>
                <a:cs typeface="Times New Roman" pitchFamily="18" charset="0"/>
              </a:rPr>
              <a:t> </a:t>
            </a:r>
            <a:r>
              <a:rPr kumimoji="0" lang="en-US" sz="3100" b="1" i="0" u="none" strike="noStrike" kern="1200" cap="none" spc="0" normalizeH="0" baseline="0" noProof="0" dirty="0" err="1">
                <a:ln>
                  <a:noFill/>
                </a:ln>
                <a:solidFill>
                  <a:schemeClr val="tx2"/>
                </a:solidFill>
                <a:uLnTx/>
                <a:uFillTx/>
                <a:latin typeface="Times New Roman" pitchFamily="18" charset="0"/>
                <a:ea typeface="+mj-ea"/>
                <a:cs typeface="Times New Roman" pitchFamily="18" charset="0"/>
              </a:rPr>
              <a:t>Abhinanadan</a:t>
            </a:r>
            <a:r>
              <a:rPr kumimoji="0" lang="en-US"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rPr>
              <a: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5" name="Picture 2" descr="C:\Users\DELL\Desktop\HAMARI PANCHAYAT\BEO Gohana\GGSSS GOHANA1.JPG"/>
          <p:cNvPicPr>
            <a:picLocks noChangeAspect="1" noChangeArrowheads="1"/>
          </p:cNvPicPr>
          <p:nvPr/>
        </p:nvPicPr>
        <p:blipFill>
          <a:blip r:embed="rId4" cstate="print"/>
          <a:srcRect/>
          <a:stretch>
            <a:fillRect/>
          </a:stretch>
        </p:blipFill>
        <p:spPr bwMode="auto">
          <a:xfrm>
            <a:off x="4953000" y="1066800"/>
            <a:ext cx="4038600" cy="5029200"/>
          </a:xfrm>
          <a:prstGeom prst="rect">
            <a:avLst/>
          </a:prstGeom>
          <a:noFill/>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8F70981-5056-4AA8-B13A-2ED8841A4BB7}" type="slidenum">
              <a:rPr lang="en-US" smtClean="0"/>
              <a:pPr/>
              <a:t>33</a:t>
            </a:fld>
            <a:endParaRPr lang="en-US" dirty="0"/>
          </a:p>
        </p:txBody>
      </p:sp>
      <p:sp>
        <p:nvSpPr>
          <p:cNvPr id="4" name="Title 1"/>
          <p:cNvSpPr txBox="1">
            <a:spLocks/>
          </p:cNvSpPr>
          <p:nvPr/>
        </p:nvSpPr>
        <p:spPr>
          <a:xfrm>
            <a:off x="457200" y="188640"/>
            <a:ext cx="8153400" cy="504056"/>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000" b="1" dirty="0">
                <a:solidFill>
                  <a:schemeClr val="tx2"/>
                </a:solidFill>
                <a:effectLst>
                  <a:outerShdw blurRad="31750" dist="25400" dir="5400000" algn="tl" rotWithShape="0">
                    <a:srgbClr val="000000">
                      <a:alpha val="25000"/>
                    </a:srgbClr>
                  </a:outerShdw>
                </a:effectLst>
                <a:latin typeface="Times New Roman" pitchFamily="18" charset="0"/>
                <a:ea typeface="+mj-ea"/>
                <a:cs typeface="Times New Roman" pitchFamily="18" charset="0"/>
              </a:rPr>
              <a:t>Fortified Oil and Salt</a:t>
            </a: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pic>
        <p:nvPicPr>
          <p:cNvPr id="3" name="Picture 2" descr="C:\Users\acer\Desktop\photos\PHOTO-2019-05-10-11-37-51.jpg"/>
          <p:cNvPicPr>
            <a:picLocks noChangeAspect="1" noChangeArrowheads="1"/>
          </p:cNvPicPr>
          <p:nvPr/>
        </p:nvPicPr>
        <p:blipFill>
          <a:blip r:embed="rId3" cstate="print"/>
          <a:srcRect/>
          <a:stretch>
            <a:fillRect/>
          </a:stretch>
        </p:blipFill>
        <p:spPr bwMode="auto">
          <a:xfrm>
            <a:off x="381000" y="609600"/>
            <a:ext cx="3581400" cy="2743200"/>
          </a:xfrm>
          <a:prstGeom prst="rect">
            <a:avLst/>
          </a:prstGeom>
          <a:noFill/>
        </p:spPr>
      </p:pic>
      <p:pic>
        <p:nvPicPr>
          <p:cNvPr id="6147" name="Picture 3" descr="C:\Users\acer\Desktop\photos\PHOTO-2019-05-10-11-34-29.jpg"/>
          <p:cNvPicPr>
            <a:picLocks noChangeAspect="1" noChangeArrowheads="1"/>
          </p:cNvPicPr>
          <p:nvPr/>
        </p:nvPicPr>
        <p:blipFill>
          <a:blip r:embed="rId4" cstate="print"/>
          <a:srcRect/>
          <a:stretch>
            <a:fillRect/>
          </a:stretch>
        </p:blipFill>
        <p:spPr bwMode="auto">
          <a:xfrm>
            <a:off x="4495800" y="609600"/>
            <a:ext cx="4038600" cy="2743200"/>
          </a:xfrm>
          <a:prstGeom prst="rect">
            <a:avLst/>
          </a:prstGeom>
          <a:noFill/>
        </p:spPr>
      </p:pic>
      <p:pic>
        <p:nvPicPr>
          <p:cNvPr id="6148" name="Picture 4" descr="C:\Users\acer\Desktop\photos\PHOTO-2019-05-10-11-34-26.jpg"/>
          <p:cNvPicPr>
            <a:picLocks noChangeAspect="1" noChangeArrowheads="1"/>
          </p:cNvPicPr>
          <p:nvPr/>
        </p:nvPicPr>
        <p:blipFill>
          <a:blip r:embed="rId5" cstate="print"/>
          <a:srcRect/>
          <a:stretch>
            <a:fillRect/>
          </a:stretch>
        </p:blipFill>
        <p:spPr bwMode="auto">
          <a:xfrm>
            <a:off x="381000" y="3429000"/>
            <a:ext cx="3581400" cy="3200400"/>
          </a:xfrm>
          <a:prstGeom prst="rect">
            <a:avLst/>
          </a:prstGeom>
          <a:noFill/>
        </p:spPr>
      </p:pic>
      <p:pic>
        <p:nvPicPr>
          <p:cNvPr id="6149" name="Picture 5" descr="C:\Users\acer\Desktop\photos\1.jpg"/>
          <p:cNvPicPr>
            <a:picLocks noChangeAspect="1" noChangeArrowheads="1"/>
          </p:cNvPicPr>
          <p:nvPr/>
        </p:nvPicPr>
        <p:blipFill>
          <a:blip r:embed="rId6" cstate="print"/>
          <a:srcRect/>
          <a:stretch>
            <a:fillRect/>
          </a:stretch>
        </p:blipFill>
        <p:spPr bwMode="auto">
          <a:xfrm>
            <a:off x="4495800" y="3429000"/>
            <a:ext cx="4038600" cy="32004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850" cy="1828800"/>
          </a:xfrm>
        </p:spPr>
        <p:txBody>
          <a:bodyPr>
            <a:normAutofit/>
          </a:bodyPr>
          <a:lstStyle/>
          <a:p>
            <a:pPr algn="ctr">
              <a:defRPr/>
            </a:pPr>
            <a:r>
              <a:rPr lang="en-US" sz="2800" dirty="0">
                <a:solidFill>
                  <a:schemeClr val="accent3">
                    <a:lumMod val="50000"/>
                  </a:schemeClr>
                </a:solidFill>
                <a:latin typeface="Bookman Old Style" pitchFamily="18" charset="0"/>
              </a:rPr>
              <a:t>SECTION – V</a:t>
            </a:r>
            <a:br>
              <a:rPr lang="en-US" sz="2800" dirty="0">
                <a:solidFill>
                  <a:schemeClr val="accent3">
                    <a:lumMod val="50000"/>
                  </a:schemeClr>
                </a:solidFill>
                <a:latin typeface="Bookman Old Style" pitchFamily="18" charset="0"/>
              </a:rPr>
            </a:br>
            <a:endParaRPr lang="en-IN" sz="2800" dirty="0">
              <a:solidFill>
                <a:schemeClr val="accent3">
                  <a:lumMod val="50000"/>
                </a:schemeClr>
              </a:solidFill>
              <a:latin typeface="Bookman Old Style" pitchFamily="18" charset="0"/>
            </a:endParaRPr>
          </a:p>
        </p:txBody>
      </p:sp>
      <p:sp>
        <p:nvSpPr>
          <p:cNvPr id="3" name="Content Placeholder 2"/>
          <p:cNvSpPr>
            <a:spLocks noGrp="1"/>
          </p:cNvSpPr>
          <p:nvPr>
            <p:ph sz="quarter" idx="1"/>
          </p:nvPr>
        </p:nvSpPr>
        <p:spPr>
          <a:xfrm>
            <a:off x="0" y="2133600"/>
            <a:ext cx="8934450" cy="2808312"/>
          </a:xfrm>
        </p:spPr>
        <p:txBody>
          <a:bodyPr>
            <a:noAutofit/>
          </a:bodyPr>
          <a:lstStyle/>
          <a:p>
            <a:pPr algn="ctr">
              <a:buFont typeface="Wingdings" pitchFamily="2" charset="2"/>
              <a:buNone/>
              <a:defRPr/>
            </a:pPr>
            <a:r>
              <a:rPr lang="en-US" sz="6000" b="1" dirty="0" smtClean="0">
                <a:effectLst>
                  <a:outerShdw blurRad="38100" dist="38100" dir="2700000" algn="tl">
                    <a:srgbClr val="000000">
                      <a:alpha val="43137"/>
                    </a:srgbClr>
                  </a:outerShdw>
                </a:effectLst>
                <a:latin typeface="Bookman Old Style" pitchFamily="18" charset="0"/>
              </a:rPr>
              <a:t>REVIEW </a:t>
            </a:r>
            <a:r>
              <a:rPr lang="en-US" sz="6000" b="1" dirty="0">
                <a:effectLst>
                  <a:outerShdw blurRad="38100" dist="38100" dir="2700000" algn="tl">
                    <a:srgbClr val="000000">
                      <a:alpha val="43137"/>
                    </a:srgbClr>
                  </a:outerShdw>
                </a:effectLst>
                <a:latin typeface="Bookman Old Style" pitchFamily="18" charset="0"/>
              </a:rPr>
              <a:t>OF ASSURANCE GIVEN IN PAB </a:t>
            </a:r>
            <a:r>
              <a:rPr lang="en-US" sz="6000" b="1" dirty="0" smtClean="0">
                <a:effectLst>
                  <a:outerShdw blurRad="38100" dist="38100" dir="2700000" algn="tl">
                    <a:srgbClr val="000000">
                      <a:alpha val="43137"/>
                    </a:srgbClr>
                  </a:outerShdw>
                </a:effectLst>
                <a:latin typeface="Bookman Old Style" pitchFamily="18" charset="0"/>
              </a:rPr>
              <a:t>2019-20</a:t>
            </a:r>
            <a:endParaRPr lang="en-US" sz="6000" b="1" dirty="0">
              <a:effectLst>
                <a:outerShdw blurRad="38100" dist="38100" dir="2700000" algn="tl">
                  <a:srgbClr val="000000">
                    <a:alpha val="43137"/>
                  </a:srgbClr>
                </a:outerShdw>
              </a:effectLst>
              <a:latin typeface="Bookman Old Style" pitchFamily="18" charset="0"/>
            </a:endParaRPr>
          </a:p>
          <a:p>
            <a:pPr algn="ctr">
              <a:buFont typeface="Wingdings" pitchFamily="2" charset="2"/>
              <a:buNone/>
              <a:defRPr/>
            </a:pPr>
            <a:endParaRPr lang="en-US" sz="6000"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2656"/>
            <a:ext cx="8229600" cy="288032"/>
          </a:xfrm>
        </p:spPr>
        <p:txBody>
          <a:bodyPr>
            <a:normAutofit fontScale="90000"/>
          </a:bodyPr>
          <a:lstStyle/>
          <a:p>
            <a:pPr algn="ctr"/>
            <a:r>
              <a:rPr lang="en-US" sz="2200" b="1" dirty="0">
                <a:solidFill>
                  <a:schemeClr val="tx2">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ACTION TAKEN ON PAB ASSURANCE</a:t>
            </a:r>
            <a:endParaRPr lang="en-US" b="1" dirty="0">
              <a:solidFill>
                <a:schemeClr val="tx2">
                  <a:lumMod val="75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4220004743"/>
              </p:ext>
            </p:extLst>
          </p:nvPr>
        </p:nvGraphicFramePr>
        <p:xfrm>
          <a:off x="250825" y="692151"/>
          <a:ext cx="8642349" cy="5929205"/>
        </p:xfrm>
        <a:graphic>
          <a:graphicData uri="http://schemas.openxmlformats.org/drawingml/2006/table">
            <a:tbl>
              <a:tblPr firstRow="1" bandRow="1">
                <a:tableStyleId>{5C22544A-7EE6-4342-B048-85BDC9FD1C3A}</a:tableStyleId>
              </a:tblPr>
              <a:tblGrid>
                <a:gridCol w="648767">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4393182">
                  <a:extLst>
                    <a:ext uri="{9D8B030D-6E8A-4147-A177-3AD203B41FA5}">
                      <a16:colId xmlns:a16="http://schemas.microsoft.com/office/drawing/2014/main" xmlns="" val="20002"/>
                    </a:ext>
                  </a:extLst>
                </a:gridCol>
              </a:tblGrid>
              <a:tr h="608086">
                <a:tc>
                  <a:txBody>
                    <a:bodyPr/>
                    <a:lstStyle/>
                    <a:p>
                      <a:r>
                        <a:rPr kumimoji="0" lang="en-US" sz="1500" b="1" kern="1200" dirty="0" err="1">
                          <a:solidFill>
                            <a:schemeClr val="tx1"/>
                          </a:solidFill>
                          <a:latin typeface="Times New Roman" pitchFamily="18" charset="0"/>
                          <a:ea typeface="+mn-ea"/>
                          <a:cs typeface="Times New Roman" pitchFamily="18" charset="0"/>
                        </a:rPr>
                        <a:t>Sr.No</a:t>
                      </a:r>
                      <a:r>
                        <a:rPr kumimoji="0" lang="en-US" sz="1500" b="1" kern="1200" dirty="0">
                          <a:solidFill>
                            <a:schemeClr val="tx1"/>
                          </a:solidFill>
                          <a:latin typeface="Times New Roman" pitchFamily="18" charset="0"/>
                          <a:ea typeface="+mn-ea"/>
                          <a:cs typeface="Times New Roman" pitchFamily="18" charset="0"/>
                        </a:rPr>
                        <a:t>.</a:t>
                      </a:r>
                      <a:endParaRPr lang="en-US" sz="1500" dirty="0">
                        <a:solidFill>
                          <a:schemeClr val="tx1"/>
                        </a:solidFill>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solidFill>
                            <a:schemeClr val="tx1"/>
                          </a:solidFill>
                          <a:latin typeface="Times New Roman" pitchFamily="18" charset="0"/>
                          <a:ea typeface="Times New Roman"/>
                          <a:cs typeface="Times New Roman" pitchFamily="18" charset="0"/>
                        </a:rPr>
                        <a:t>PAB Advice</a:t>
                      </a:r>
                      <a:endParaRPr lang="en-US" sz="15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solidFill>
                            <a:schemeClr val="tx1"/>
                          </a:solidFill>
                          <a:latin typeface="Times New Roman" pitchFamily="18" charset="0"/>
                          <a:ea typeface="Times New Roman"/>
                          <a:cs typeface="Times New Roman" pitchFamily="18" charset="0"/>
                        </a:rPr>
                        <a:t>Office Remarks</a:t>
                      </a:r>
                      <a:endParaRPr lang="en-US" sz="15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0"/>
                  </a:ext>
                </a:extLst>
              </a:tr>
              <a:tr h="1064149">
                <a:tc>
                  <a:txBody>
                    <a:bodyPr/>
                    <a:lstStyle/>
                    <a:p>
                      <a:r>
                        <a:rPr lang="en-US" sz="1400" dirty="0">
                          <a:solidFill>
                            <a:schemeClr val="tx1"/>
                          </a:solidFill>
                          <a:latin typeface="Times New Roman" pitchFamily="18" charset="0"/>
                          <a:cs typeface="Times New Roman" pitchFamily="18" charset="0"/>
                        </a:rPr>
                        <a:t>1</a:t>
                      </a:r>
                    </a:p>
                  </a:txBody>
                  <a:tcPr/>
                </a:tc>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To ensure e-transfer of funds to all the remaining cook cum helpers and payment of honorarium to cooks into their bank accounts</a:t>
                      </a:r>
                    </a:p>
                  </a:txBody>
                  <a:tcPr marL="68580" marR="68580" marT="0" marB="0"/>
                </a:tc>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In this </a:t>
                      </a:r>
                      <a:r>
                        <a:rPr lang="en-US" sz="1400" dirty="0" smtClean="0">
                          <a:solidFill>
                            <a:schemeClr val="tx1"/>
                          </a:solidFill>
                          <a:latin typeface="Times New Roman" pitchFamily="18" charset="0"/>
                          <a:ea typeface="Times New Roman"/>
                          <a:cs typeface="Times New Roman" pitchFamily="18" charset="0"/>
                        </a:rPr>
                        <a:t>regard, </a:t>
                      </a:r>
                      <a:r>
                        <a:rPr lang="en-US" sz="1400" dirty="0">
                          <a:solidFill>
                            <a:schemeClr val="tx1"/>
                          </a:solidFill>
                          <a:latin typeface="Times New Roman" pitchFamily="18" charset="0"/>
                          <a:ea typeface="Times New Roman"/>
                          <a:cs typeface="Times New Roman" pitchFamily="18" charset="0"/>
                        </a:rPr>
                        <a:t>it is stated that all</a:t>
                      </a:r>
                      <a:r>
                        <a:rPr lang="en-US" sz="1400" baseline="0" dirty="0">
                          <a:solidFill>
                            <a:schemeClr val="tx1"/>
                          </a:solidFill>
                          <a:latin typeface="Times New Roman" pitchFamily="18" charset="0"/>
                          <a:ea typeface="Times New Roman"/>
                          <a:cs typeface="Times New Roman" pitchFamily="18" charset="0"/>
                        </a:rPr>
                        <a:t> the</a:t>
                      </a:r>
                      <a:r>
                        <a:rPr lang="en-US" sz="1400" dirty="0">
                          <a:solidFill>
                            <a:schemeClr val="tx1"/>
                          </a:solidFill>
                          <a:latin typeface="Times New Roman" pitchFamily="18" charset="0"/>
                          <a:ea typeface="Times New Roman"/>
                          <a:cs typeface="Times New Roman" pitchFamily="18" charset="0"/>
                        </a:rPr>
                        <a:t> cooks are being paid their honorarium through e-transfer/account payee </a:t>
                      </a:r>
                      <a:r>
                        <a:rPr lang="en-US" sz="1400" dirty="0" err="1">
                          <a:solidFill>
                            <a:schemeClr val="tx1"/>
                          </a:solidFill>
                          <a:latin typeface="Times New Roman" pitchFamily="18" charset="0"/>
                          <a:ea typeface="Times New Roman"/>
                          <a:cs typeface="Times New Roman" pitchFamily="18" charset="0"/>
                        </a:rPr>
                        <a:t>cheques</a:t>
                      </a:r>
                      <a:r>
                        <a:rPr lang="en-US" sz="1400" dirty="0">
                          <a:solidFill>
                            <a:schemeClr val="tx1"/>
                          </a:solidFill>
                          <a:latin typeface="Times New Roman" pitchFamily="18" charset="0"/>
                          <a:ea typeface="Times New Roman"/>
                          <a:cs typeface="Times New Roman" pitchFamily="18" charset="0"/>
                        </a:rPr>
                        <a:t>.</a:t>
                      </a:r>
                    </a:p>
                  </a:txBody>
                  <a:tcPr marL="68580" marR="68580" marT="0" marB="0"/>
                </a:tc>
                <a:extLst>
                  <a:ext uri="{0D108BD9-81ED-4DB2-BD59-A6C34878D82A}">
                    <a16:rowId xmlns:a16="http://schemas.microsoft.com/office/drawing/2014/main" xmlns="" val="10001"/>
                  </a:ext>
                </a:extLst>
              </a:tr>
              <a:tr h="1064149">
                <a:tc>
                  <a:txBody>
                    <a:bodyPr/>
                    <a:lstStyle/>
                    <a:p>
                      <a:r>
                        <a:rPr lang="en-US" sz="1400" dirty="0">
                          <a:solidFill>
                            <a:schemeClr val="tx1"/>
                          </a:solidFill>
                          <a:latin typeface="Times New Roman" pitchFamily="18" charset="0"/>
                          <a:cs typeface="Times New Roman" pitchFamily="18" charset="0"/>
                        </a:rPr>
                        <a:t>2</a:t>
                      </a:r>
                    </a:p>
                  </a:txBody>
                  <a:tcPr/>
                </a:tc>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To complete the remaining </a:t>
                      </a:r>
                      <a:r>
                        <a:rPr lang="en-US" sz="1400" dirty="0" smtClean="0">
                          <a:solidFill>
                            <a:schemeClr val="tx1"/>
                          </a:solidFill>
                          <a:latin typeface="Times New Roman" pitchFamily="18" charset="0"/>
                          <a:ea typeface="Times New Roman"/>
                          <a:cs typeface="Times New Roman" pitchFamily="18" charset="0"/>
                        </a:rPr>
                        <a:t>kitchen </a:t>
                      </a:r>
                      <a:r>
                        <a:rPr lang="en-US" sz="1400" dirty="0">
                          <a:solidFill>
                            <a:schemeClr val="tx1"/>
                          </a:solidFill>
                          <a:latin typeface="Times New Roman" pitchFamily="18" charset="0"/>
                          <a:ea typeface="Times New Roman"/>
                          <a:cs typeface="Times New Roman" pitchFamily="18" charset="0"/>
                        </a:rPr>
                        <a:t>cum </a:t>
                      </a:r>
                      <a:r>
                        <a:rPr lang="en-US" sz="1400" dirty="0" smtClean="0">
                          <a:solidFill>
                            <a:schemeClr val="tx1"/>
                          </a:solidFill>
                          <a:latin typeface="Times New Roman" pitchFamily="18" charset="0"/>
                          <a:ea typeface="Times New Roman"/>
                          <a:cs typeface="Times New Roman" pitchFamily="18" charset="0"/>
                        </a:rPr>
                        <a:t>stores </a:t>
                      </a:r>
                      <a:r>
                        <a:rPr lang="en-US" sz="1400" dirty="0">
                          <a:solidFill>
                            <a:schemeClr val="tx1"/>
                          </a:solidFill>
                          <a:latin typeface="Times New Roman" pitchFamily="18" charset="0"/>
                          <a:ea typeface="Times New Roman"/>
                          <a:cs typeface="Times New Roman" pitchFamily="18" charset="0"/>
                        </a:rPr>
                        <a:t>.</a:t>
                      </a:r>
                    </a:p>
                  </a:txBody>
                  <a:tcPr marL="68580" marR="68580" marT="0" marB="0"/>
                </a:tc>
                <a:tc>
                  <a:txBody>
                    <a:bodyPr/>
                    <a:lstStyle/>
                    <a:p>
                      <a:pPr marL="0" marR="0" algn="just">
                        <a:lnSpc>
                          <a:spcPct val="150000"/>
                        </a:lnSpc>
                        <a:spcBef>
                          <a:spcPts val="0"/>
                        </a:spcBef>
                        <a:spcAft>
                          <a:spcPts val="0"/>
                        </a:spcAft>
                      </a:pPr>
                      <a:r>
                        <a:rPr lang="en-US" sz="1400" kern="1200" dirty="0" smtClean="0">
                          <a:solidFill>
                            <a:schemeClr val="tx1"/>
                          </a:solidFill>
                          <a:latin typeface="+mn-lt"/>
                          <a:ea typeface="+mn-ea"/>
                          <a:cs typeface="+mn-cs"/>
                        </a:rPr>
                        <a:t>The State Project Director was requested vide letter No. 1/36-2008 MDM (2) dated 25.09.2019 to ensure completion of all Kitchen-cum- Stores up to 31.03.2020</a:t>
                      </a:r>
                      <a:r>
                        <a:rPr lang="en-US" sz="1400" baseline="0" dirty="0" smtClean="0">
                          <a:solidFill>
                            <a:schemeClr val="tx1"/>
                          </a:solidFill>
                          <a:latin typeface="Times New Roman" pitchFamily="18" charset="0"/>
                          <a:ea typeface="Times New Roman"/>
                          <a:cs typeface="Times New Roman" pitchFamily="18" charset="0"/>
                        </a:rPr>
                        <a:t>.</a:t>
                      </a:r>
                      <a:endParaRPr lang="en-US" sz="1400" baseline="0" dirty="0">
                        <a:solidFill>
                          <a:schemeClr val="tx1"/>
                        </a:solidFill>
                        <a:latin typeface="Times New Roman" pitchFamily="18" charset="0"/>
                        <a:ea typeface="Times New Roman"/>
                        <a:cs typeface="Times New Roman" pitchFamily="18" charset="0"/>
                      </a:endParaRPr>
                    </a:p>
                    <a:p>
                      <a:pPr marL="0" marR="0" algn="just">
                        <a:lnSpc>
                          <a:spcPct val="150000"/>
                        </a:lnSpc>
                        <a:spcBef>
                          <a:spcPts val="0"/>
                        </a:spcBef>
                        <a:spcAft>
                          <a:spcPts val="0"/>
                        </a:spcAft>
                      </a:pPr>
                      <a:r>
                        <a:rPr lang="en-US" sz="1400" baseline="0" dirty="0">
                          <a:solidFill>
                            <a:schemeClr val="tx1"/>
                          </a:solidFill>
                          <a:latin typeface="Times New Roman" pitchFamily="18" charset="0"/>
                          <a:ea typeface="Times New Roman"/>
                          <a:cs typeface="Times New Roman" pitchFamily="18" charset="0"/>
                        </a:rPr>
                        <a:t> Constructed </a:t>
                      </a:r>
                      <a:r>
                        <a:rPr lang="en-US" sz="1400" baseline="0" dirty="0" smtClean="0">
                          <a:solidFill>
                            <a:schemeClr val="tx1"/>
                          </a:solidFill>
                          <a:latin typeface="Times New Roman" pitchFamily="18" charset="0"/>
                          <a:ea typeface="Times New Roman"/>
                          <a:cs typeface="Times New Roman" pitchFamily="18" charset="0"/>
                        </a:rPr>
                        <a:t>10593</a:t>
                      </a:r>
                      <a:endParaRPr lang="en-US" sz="1400" baseline="0" dirty="0">
                        <a:solidFill>
                          <a:schemeClr val="tx1"/>
                        </a:solidFill>
                        <a:latin typeface="Times New Roman" pitchFamily="18" charset="0"/>
                        <a:ea typeface="Times New Roman"/>
                        <a:cs typeface="Times New Roman" pitchFamily="18" charset="0"/>
                      </a:endParaRPr>
                    </a:p>
                    <a:p>
                      <a:pPr marL="0" marR="0" algn="just">
                        <a:lnSpc>
                          <a:spcPct val="150000"/>
                        </a:lnSpc>
                        <a:spcBef>
                          <a:spcPts val="0"/>
                        </a:spcBef>
                        <a:spcAft>
                          <a:spcPts val="0"/>
                        </a:spcAft>
                      </a:pPr>
                      <a:r>
                        <a:rPr lang="en-US" sz="1400" baseline="0" dirty="0">
                          <a:solidFill>
                            <a:schemeClr val="tx1"/>
                          </a:solidFill>
                          <a:latin typeface="Times New Roman" pitchFamily="18" charset="0"/>
                          <a:ea typeface="Times New Roman"/>
                          <a:cs typeface="Times New Roman" pitchFamily="18" charset="0"/>
                        </a:rPr>
                        <a:t>In progress </a:t>
                      </a:r>
                      <a:r>
                        <a:rPr lang="en-US" sz="1400" baseline="0" dirty="0" smtClean="0">
                          <a:solidFill>
                            <a:schemeClr val="tx1"/>
                          </a:solidFill>
                          <a:latin typeface="Times New Roman" pitchFamily="18" charset="0"/>
                          <a:ea typeface="Times New Roman"/>
                          <a:cs typeface="Times New Roman" pitchFamily="18" charset="0"/>
                        </a:rPr>
                        <a:t>372</a:t>
                      </a:r>
                      <a:endParaRPr lang="en-US" sz="1400" baseline="0" dirty="0">
                        <a:solidFill>
                          <a:schemeClr val="tx1"/>
                        </a:solidFill>
                        <a:latin typeface="Times New Roman" pitchFamily="18" charset="0"/>
                        <a:ea typeface="Times New Roman"/>
                        <a:cs typeface="Times New Roman" pitchFamily="18" charset="0"/>
                      </a:endParaRPr>
                    </a:p>
                    <a:p>
                      <a:pPr marL="0" marR="0" algn="just">
                        <a:lnSpc>
                          <a:spcPct val="150000"/>
                        </a:lnSpc>
                        <a:spcBef>
                          <a:spcPts val="0"/>
                        </a:spcBef>
                        <a:spcAft>
                          <a:spcPts val="0"/>
                        </a:spcAft>
                      </a:pPr>
                      <a:r>
                        <a:rPr lang="en-US" sz="1400" baseline="0" dirty="0">
                          <a:solidFill>
                            <a:schemeClr val="tx1"/>
                          </a:solidFill>
                          <a:latin typeface="Times New Roman" pitchFamily="18" charset="0"/>
                          <a:ea typeface="Times New Roman"/>
                          <a:cs typeface="Times New Roman" pitchFamily="18" charset="0"/>
                        </a:rPr>
                        <a:t>Not started </a:t>
                      </a:r>
                      <a:r>
                        <a:rPr lang="en-US" sz="1400" baseline="0" dirty="0" smtClean="0">
                          <a:solidFill>
                            <a:schemeClr val="tx1"/>
                          </a:solidFill>
                          <a:latin typeface="Times New Roman" pitchFamily="18" charset="0"/>
                          <a:ea typeface="Times New Roman"/>
                          <a:cs typeface="Times New Roman" pitchFamily="18" charset="0"/>
                        </a:rPr>
                        <a:t>518</a:t>
                      </a:r>
                      <a:endParaRPr lang="en-US" sz="14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2"/>
                  </a:ext>
                </a:extLst>
              </a:tr>
              <a:tr h="2016690">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3</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Times New Roman" pitchFamily="18" charset="0"/>
                          <a:ea typeface="Times New Roman"/>
                          <a:cs typeface="Times New Roman" pitchFamily="18" charset="0"/>
                        </a:rPr>
                        <a:t>To do the health checkup of all the enrolled children twice a year </a:t>
                      </a:r>
                    </a:p>
                    <a:p>
                      <a:endParaRPr lang="en-US" sz="1400" dirty="0">
                        <a:solidFill>
                          <a:schemeClr val="tx1"/>
                        </a:solidFill>
                        <a:latin typeface="Times New Roman" pitchFamily="18" charset="0"/>
                        <a:cs typeface="Times New Roman" pitchFamily="18" charset="0"/>
                      </a:endParaRPr>
                    </a:p>
                  </a:txBody>
                  <a:tcPr marL="68580" marR="68580" marT="0" marB="0"/>
                </a:tc>
                <a:tc>
                  <a:txBody>
                    <a:bodyPr/>
                    <a:lstStyle/>
                    <a:p>
                      <a:pPr algn="l">
                        <a:lnSpc>
                          <a:spcPct val="150000"/>
                        </a:lnSpc>
                      </a:pPr>
                      <a:r>
                        <a:rPr lang="en-US" sz="1400" dirty="0" smtClean="0">
                          <a:solidFill>
                            <a:schemeClr val="tx1"/>
                          </a:solidFill>
                          <a:latin typeface="Times New Roman" pitchFamily="18" charset="0"/>
                          <a:ea typeface="Times New Roman"/>
                          <a:cs typeface="Times New Roman" pitchFamily="18" charset="0"/>
                        </a:rPr>
                        <a:t>NRHM has already been requested to do the health checkup of all the enrolled children at least once</a:t>
                      </a:r>
                      <a:r>
                        <a:rPr lang="en-US" sz="1400" baseline="0" dirty="0" smtClean="0">
                          <a:solidFill>
                            <a:schemeClr val="tx1"/>
                          </a:solidFill>
                          <a:latin typeface="Times New Roman" pitchFamily="18" charset="0"/>
                          <a:ea typeface="Times New Roman"/>
                          <a:cs typeface="Times New Roman" pitchFamily="18" charset="0"/>
                        </a:rPr>
                        <a:t> in </a:t>
                      </a:r>
                      <a:r>
                        <a:rPr lang="en-US" sz="1400" dirty="0" smtClean="0">
                          <a:solidFill>
                            <a:schemeClr val="tx1"/>
                          </a:solidFill>
                          <a:latin typeface="Times New Roman" pitchFamily="18" charset="0"/>
                          <a:ea typeface="Times New Roman"/>
                          <a:cs typeface="Times New Roman" pitchFamily="18" charset="0"/>
                        </a:rPr>
                        <a:t>a year. In addition to this, Mid Day Meal Week was also celebrated from 25</a:t>
                      </a:r>
                      <a:r>
                        <a:rPr lang="en-US" sz="1400" baseline="30000" dirty="0" smtClean="0">
                          <a:solidFill>
                            <a:schemeClr val="tx1"/>
                          </a:solidFill>
                          <a:latin typeface="Times New Roman" pitchFamily="18" charset="0"/>
                          <a:ea typeface="Times New Roman"/>
                          <a:cs typeface="Times New Roman" pitchFamily="18" charset="0"/>
                        </a:rPr>
                        <a:t>th</a:t>
                      </a:r>
                      <a:r>
                        <a:rPr lang="en-US" sz="1400" baseline="0" dirty="0" smtClean="0">
                          <a:solidFill>
                            <a:schemeClr val="tx1"/>
                          </a:solidFill>
                          <a:latin typeface="Times New Roman" pitchFamily="18" charset="0"/>
                          <a:ea typeface="Times New Roman"/>
                          <a:cs typeface="Times New Roman" pitchFamily="18" charset="0"/>
                        </a:rPr>
                        <a:t> to </a:t>
                      </a:r>
                      <a:r>
                        <a:rPr lang="en-US" sz="1400" dirty="0" smtClean="0">
                          <a:solidFill>
                            <a:schemeClr val="tx1"/>
                          </a:solidFill>
                          <a:latin typeface="Times New Roman" pitchFamily="18" charset="0"/>
                          <a:ea typeface="Times New Roman"/>
                          <a:cs typeface="Times New Roman" pitchFamily="18" charset="0"/>
                        </a:rPr>
                        <a:t>29</a:t>
                      </a:r>
                      <a:r>
                        <a:rPr lang="en-US" sz="1400" baseline="30000" dirty="0" smtClean="0">
                          <a:solidFill>
                            <a:schemeClr val="tx1"/>
                          </a:solidFill>
                          <a:latin typeface="Times New Roman" pitchFamily="18" charset="0"/>
                          <a:ea typeface="Times New Roman"/>
                          <a:cs typeface="Times New Roman" pitchFamily="18" charset="0"/>
                        </a:rPr>
                        <a:t>th</a:t>
                      </a:r>
                      <a:r>
                        <a:rPr lang="en-US" sz="1400" baseline="0" dirty="0" smtClean="0">
                          <a:solidFill>
                            <a:schemeClr val="tx1"/>
                          </a:solidFill>
                          <a:latin typeface="Times New Roman" pitchFamily="18" charset="0"/>
                          <a:ea typeface="Times New Roman"/>
                          <a:cs typeface="Times New Roman" pitchFamily="18" charset="0"/>
                        </a:rPr>
                        <a:t> </a:t>
                      </a:r>
                      <a:r>
                        <a:rPr lang="en-US" sz="1400" dirty="0" smtClean="0">
                          <a:solidFill>
                            <a:schemeClr val="tx1"/>
                          </a:solidFill>
                          <a:latin typeface="Times New Roman" pitchFamily="18" charset="0"/>
                          <a:ea typeface="Times New Roman"/>
                          <a:cs typeface="Times New Roman" pitchFamily="18" charset="0"/>
                        </a:rPr>
                        <a:t>November, 2019. During this week medical checkup of all students &amp; cooks has been done by NHM.</a:t>
                      </a:r>
                      <a:endParaRPr lang="en-US" sz="1400" dirty="0">
                        <a:solidFill>
                          <a:schemeClr val="tx1"/>
                        </a:solidFill>
                        <a:latin typeface="Times New Roman" pitchFamily="18" charset="0"/>
                        <a:cs typeface="Times New Roman" pitchFamily="18" charset="0"/>
                      </a:endParaRPr>
                    </a:p>
                  </a:txBody>
                  <a:tcPr marL="68580" marR="68580" marT="0" marB="0"/>
                </a:tc>
                <a:extLst>
                  <a:ext uri="{0D108BD9-81ED-4DB2-BD59-A6C34878D82A}">
                    <a16:rowId xmlns:a16="http://schemas.microsoft.com/office/drawing/2014/main" xmlns="" val="10003"/>
                  </a:ext>
                </a:extLst>
              </a:tr>
            </a:tbl>
          </a:graphicData>
        </a:graphic>
      </p:graphicFrame>
      <p:sp>
        <p:nvSpPr>
          <p:cNvPr id="3" name="Slide Number Placeholder 2"/>
          <p:cNvSpPr>
            <a:spLocks noGrp="1"/>
          </p:cNvSpPr>
          <p:nvPr>
            <p:ph type="sldNum" sz="quarter" idx="15"/>
          </p:nvPr>
        </p:nvSpPr>
        <p:spPr/>
        <p:txBody>
          <a:bodyPr/>
          <a:lstStyle/>
          <a:p>
            <a:fld id="{C8F70981-5056-4AA8-B13A-2ED8841A4BB7}" type="slidenum">
              <a:rPr lang="en-US" smtClean="0"/>
              <a:pPr/>
              <a:t>35</a:t>
            </a:fld>
            <a:endParaRPr lang="en-US" dirty="0"/>
          </a:p>
        </p:txBody>
      </p:sp>
      <p:sp>
        <p:nvSpPr>
          <p:cNvPr id="6" name="Title 1"/>
          <p:cNvSpPr txBox="1">
            <a:spLocks/>
          </p:cNvSpPr>
          <p:nvPr/>
        </p:nvSpPr>
        <p:spPr>
          <a:xfrm>
            <a:off x="323528" y="6248400"/>
            <a:ext cx="8568952" cy="381000"/>
          </a:xfrm>
          <a:prstGeom prst="rect">
            <a:avLst/>
          </a:prstGeom>
        </p:spPr>
        <p:txBody>
          <a:bodyP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IN" sz="20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Times New Roman" pitchFamily="18" charset="0"/>
              <a:ea typeface="+mj-ea"/>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2656"/>
            <a:ext cx="8229600" cy="288032"/>
          </a:xfrm>
        </p:spPr>
        <p:txBody>
          <a:bodyPr>
            <a:noAutofit/>
          </a:bodyPr>
          <a:lstStyle/>
          <a:p>
            <a:r>
              <a:rPr lang="en-US" sz="3600" b="1" dirty="0">
                <a:solidFill>
                  <a:schemeClr val="tx1"/>
                </a:solidFill>
                <a:latin typeface="Times New Roman" pitchFamily="18" charset="0"/>
                <a:cs typeface="Times New Roman" pitchFamily="18" charset="0"/>
              </a:rPr>
              <a:t>Continued…</a:t>
            </a:r>
            <a:endParaRPr lang="en-US" sz="3600" b="1" dirty="0">
              <a:solidFill>
                <a:schemeClr val="tx1"/>
              </a:solidFill>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1232242938"/>
              </p:ext>
            </p:extLst>
          </p:nvPr>
        </p:nvGraphicFramePr>
        <p:xfrm>
          <a:off x="251520" y="685798"/>
          <a:ext cx="8816280" cy="5791201"/>
        </p:xfrm>
        <a:graphic>
          <a:graphicData uri="http://schemas.openxmlformats.org/drawingml/2006/table">
            <a:tbl>
              <a:tblPr firstRow="1" bandRow="1">
                <a:tableStyleId>{5C22544A-7EE6-4342-B048-85BDC9FD1C3A}</a:tableStyleId>
              </a:tblPr>
              <a:tblGrid>
                <a:gridCol w="648767">
                  <a:extLst>
                    <a:ext uri="{9D8B030D-6E8A-4147-A177-3AD203B41FA5}">
                      <a16:colId xmlns:a16="http://schemas.microsoft.com/office/drawing/2014/main" xmlns="" val="20000"/>
                    </a:ext>
                  </a:extLst>
                </a:gridCol>
                <a:gridCol w="3600400">
                  <a:extLst>
                    <a:ext uri="{9D8B030D-6E8A-4147-A177-3AD203B41FA5}">
                      <a16:colId xmlns:a16="http://schemas.microsoft.com/office/drawing/2014/main" xmlns="" val="20001"/>
                    </a:ext>
                  </a:extLst>
                </a:gridCol>
                <a:gridCol w="4567113">
                  <a:extLst>
                    <a:ext uri="{9D8B030D-6E8A-4147-A177-3AD203B41FA5}">
                      <a16:colId xmlns:a16="http://schemas.microsoft.com/office/drawing/2014/main" xmlns="" val="20002"/>
                    </a:ext>
                  </a:extLst>
                </a:gridCol>
              </a:tblGrid>
              <a:tr h="1025958">
                <a:tc>
                  <a:txBody>
                    <a:bodyPr/>
                    <a:lstStyle/>
                    <a:p>
                      <a:r>
                        <a:rPr kumimoji="0" lang="en-US" sz="1500" b="1" kern="1200" dirty="0" err="1">
                          <a:solidFill>
                            <a:schemeClr val="tx1"/>
                          </a:solidFill>
                          <a:latin typeface="Times New Roman" pitchFamily="18" charset="0"/>
                          <a:ea typeface="+mn-ea"/>
                          <a:cs typeface="Times New Roman" pitchFamily="18" charset="0"/>
                        </a:rPr>
                        <a:t>Sr.No</a:t>
                      </a:r>
                      <a:r>
                        <a:rPr kumimoji="0" lang="en-US" sz="1500" b="1" kern="1200" dirty="0">
                          <a:solidFill>
                            <a:schemeClr val="tx1"/>
                          </a:solidFill>
                          <a:latin typeface="Times New Roman" pitchFamily="18" charset="0"/>
                          <a:ea typeface="+mn-ea"/>
                          <a:cs typeface="Times New Roman" pitchFamily="18" charset="0"/>
                        </a:rPr>
                        <a:t>.</a:t>
                      </a:r>
                      <a:endParaRPr lang="en-US" sz="1500" dirty="0">
                        <a:solidFill>
                          <a:schemeClr val="tx1"/>
                        </a:solidFill>
                        <a:latin typeface="Times New Roman" pitchFamily="18" charset="0"/>
                        <a:cs typeface="Times New Roman" pitchFamily="18" charset="0"/>
                      </a:endParaRPr>
                    </a:p>
                  </a:txBody>
                  <a:tcPr/>
                </a:tc>
                <a:tc>
                  <a:txBody>
                    <a:bodyPr/>
                    <a:lstStyle/>
                    <a:p>
                      <a:pPr marL="0" marR="0" algn="ctr">
                        <a:spcBef>
                          <a:spcPts val="0"/>
                        </a:spcBef>
                        <a:spcAft>
                          <a:spcPts val="0"/>
                        </a:spcAft>
                      </a:pPr>
                      <a:r>
                        <a:rPr lang="en-US" sz="1500" b="1" dirty="0">
                          <a:solidFill>
                            <a:schemeClr val="tx1"/>
                          </a:solidFill>
                          <a:latin typeface="Times New Roman" pitchFamily="18" charset="0"/>
                          <a:ea typeface="Times New Roman"/>
                          <a:cs typeface="Times New Roman" pitchFamily="18" charset="0"/>
                        </a:rPr>
                        <a:t>PAB Advice</a:t>
                      </a:r>
                      <a:endParaRPr lang="en-US" sz="15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lgn="ctr">
                        <a:spcBef>
                          <a:spcPts val="0"/>
                        </a:spcBef>
                        <a:spcAft>
                          <a:spcPts val="0"/>
                        </a:spcAft>
                      </a:pPr>
                      <a:r>
                        <a:rPr lang="en-US" sz="1500" b="1" dirty="0">
                          <a:solidFill>
                            <a:schemeClr val="tx1"/>
                          </a:solidFill>
                          <a:latin typeface="Times New Roman" pitchFamily="18" charset="0"/>
                          <a:ea typeface="Times New Roman"/>
                          <a:cs typeface="Times New Roman" pitchFamily="18" charset="0"/>
                        </a:rPr>
                        <a:t>Office Remarks</a:t>
                      </a:r>
                      <a:endParaRPr lang="en-US" sz="15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0"/>
                  </a:ext>
                </a:extLst>
              </a:tr>
              <a:tr h="1899672">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4</a:t>
                      </a:r>
                    </a:p>
                  </a:txBody>
                  <a:tcPr marL="68580" marR="68580" marT="0" marB="0"/>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dirty="0" smtClean="0">
                          <a:solidFill>
                            <a:schemeClr val="tx1"/>
                          </a:solidFill>
                          <a:latin typeface="Times New Roman" pitchFamily="18" charset="0"/>
                          <a:ea typeface="Times New Roman"/>
                          <a:cs typeface="Times New Roman" pitchFamily="18" charset="0"/>
                        </a:rPr>
                        <a:t>To look into the issue of delay in release of funds from State to District/Block/School Level</a:t>
                      </a:r>
                    </a:p>
                    <a:p>
                      <a:pPr marL="0" marR="0" algn="just">
                        <a:lnSpc>
                          <a:spcPct val="150000"/>
                        </a:lnSpc>
                        <a:spcBef>
                          <a:spcPts val="0"/>
                        </a:spcBef>
                        <a:spcAft>
                          <a:spcPts val="0"/>
                        </a:spcAft>
                      </a:pPr>
                      <a:endParaRPr lang="en-US" sz="140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en-US" sz="1400" dirty="0" smtClean="0">
                          <a:solidFill>
                            <a:schemeClr val="tx1"/>
                          </a:solidFill>
                          <a:latin typeface="Times New Roman" pitchFamily="18" charset="0"/>
                          <a:ea typeface="Times New Roman"/>
                          <a:cs typeface="Times New Roman" pitchFamily="18" charset="0"/>
                        </a:rPr>
                        <a:t> During</a:t>
                      </a:r>
                      <a:r>
                        <a:rPr lang="en-US" sz="1400" baseline="0" dirty="0" smtClean="0">
                          <a:solidFill>
                            <a:schemeClr val="tx1"/>
                          </a:solidFill>
                          <a:latin typeface="Times New Roman" pitchFamily="18" charset="0"/>
                          <a:ea typeface="Times New Roman"/>
                          <a:cs typeface="Times New Roman" pitchFamily="18" charset="0"/>
                        </a:rPr>
                        <a:t> the meeting of State Level Steering cum Monitoring Committee held on 19.04.2019, Special  Secretary to Govt. of Haryana Finance Department  assured that the funds during the Finance year 2019-20 will be released in time.</a:t>
                      </a:r>
                      <a:endParaRPr lang="en-US" sz="1400" dirty="0" smtClean="0">
                        <a:solidFill>
                          <a:schemeClr val="tx1"/>
                        </a:solidFill>
                        <a:latin typeface="Times New Roman" pitchFamily="18" charset="0"/>
                        <a:ea typeface="Times New Roman"/>
                        <a:cs typeface="Times New Roman" pitchFamily="18" charset="0"/>
                      </a:endParaRPr>
                    </a:p>
                    <a:p>
                      <a:pPr marL="0" marR="0" algn="just">
                        <a:lnSpc>
                          <a:spcPct val="150000"/>
                        </a:lnSpc>
                        <a:spcBef>
                          <a:spcPts val="0"/>
                        </a:spcBef>
                        <a:spcAft>
                          <a:spcPts val="0"/>
                        </a:spcAft>
                      </a:pPr>
                      <a:endParaRPr lang="en-US" sz="14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1"/>
                  </a:ext>
                </a:extLst>
              </a:tr>
              <a:tr h="2865571">
                <a:tc>
                  <a:txBody>
                    <a:bodyPr/>
                    <a:lstStyle/>
                    <a:p>
                      <a:pPr marL="0" marR="0" algn="just">
                        <a:lnSpc>
                          <a:spcPct val="150000"/>
                        </a:lnSpc>
                        <a:spcBef>
                          <a:spcPts val="0"/>
                        </a:spcBef>
                        <a:spcAft>
                          <a:spcPts val="0"/>
                        </a:spcAft>
                      </a:pPr>
                      <a:r>
                        <a:rPr lang="en-US" sz="1400" dirty="0">
                          <a:solidFill>
                            <a:schemeClr val="tx1"/>
                          </a:solidFill>
                          <a:latin typeface="Times New Roman" pitchFamily="18" charset="0"/>
                          <a:ea typeface="Times New Roman"/>
                          <a:cs typeface="Times New Roman" pitchFamily="18" charset="0"/>
                        </a:rPr>
                        <a:t>5</a:t>
                      </a:r>
                    </a:p>
                  </a:txBody>
                  <a:tcPr marL="68580" marR="68580" marT="0" marB="0"/>
                </a:tc>
                <a:tc>
                  <a:txBody>
                    <a:bodyPr/>
                    <a:lstStyle/>
                    <a:p>
                      <a:pPr marL="0" marR="0" algn="just">
                        <a:lnSpc>
                          <a:spcPct val="150000"/>
                        </a:lnSpc>
                        <a:spcBef>
                          <a:spcPts val="0"/>
                        </a:spcBef>
                        <a:spcAft>
                          <a:spcPts val="0"/>
                        </a:spcAft>
                      </a:pPr>
                      <a:r>
                        <a:rPr lang="en-US" sz="1400" b="0" kern="1200" dirty="0" smtClean="0">
                          <a:solidFill>
                            <a:schemeClr val="tx1"/>
                          </a:solidFill>
                          <a:latin typeface="Times New Roman" pitchFamily="18" charset="0"/>
                          <a:ea typeface="+mn-ea"/>
                          <a:cs typeface="Times New Roman" pitchFamily="18" charset="0"/>
                        </a:rPr>
                        <a:t>Awareness generation activities</a:t>
                      </a:r>
                      <a:endParaRPr lang="en-US" sz="1400" b="0" dirty="0">
                        <a:solidFill>
                          <a:schemeClr val="tx1"/>
                        </a:solidFill>
                        <a:latin typeface="Times New Roman" pitchFamily="18" charset="0"/>
                        <a:ea typeface="Times New Roman"/>
                        <a:cs typeface="Times New Roman" pitchFamily="18" charset="0"/>
                      </a:endParaRPr>
                    </a:p>
                  </a:txBody>
                  <a:tcPr marL="68580" marR="68580" marT="0" marB="0"/>
                </a:tc>
                <a:tc>
                  <a:txBody>
                    <a:bodyPr/>
                    <a:lstStyle/>
                    <a:p>
                      <a:pPr marL="0" marR="0" algn="just">
                        <a:lnSpc>
                          <a:spcPct val="100000"/>
                        </a:lnSpc>
                        <a:spcBef>
                          <a:spcPts val="0"/>
                        </a:spcBef>
                        <a:spcAft>
                          <a:spcPts val="0"/>
                        </a:spcAft>
                      </a:pPr>
                      <a:r>
                        <a:rPr lang="en-US" sz="1400" kern="1200" dirty="0" smtClean="0">
                          <a:solidFill>
                            <a:schemeClr val="tx1"/>
                          </a:solidFill>
                          <a:latin typeface="Times New Roman" pitchFamily="18" charset="0"/>
                          <a:ea typeface="+mn-ea"/>
                          <a:cs typeface="Times New Roman" pitchFamily="18" charset="0"/>
                        </a:rPr>
                        <a:t>The General Awareness activities have been conducted by the Department.  Advertisements were given in the leading News papers like the Tribune, Hindustan, Times of India, Indian Express, </a:t>
                      </a:r>
                      <a:r>
                        <a:rPr lang="en-US" sz="1400" kern="1200" dirty="0" err="1" smtClean="0">
                          <a:solidFill>
                            <a:schemeClr val="tx1"/>
                          </a:solidFill>
                          <a:latin typeface="Times New Roman" pitchFamily="18" charset="0"/>
                          <a:ea typeface="+mn-ea"/>
                          <a:cs typeface="Times New Roman" pitchFamily="18" charset="0"/>
                        </a:rPr>
                        <a:t>Dainik</a:t>
                      </a:r>
                      <a:r>
                        <a:rPr lang="en-US" sz="1400" kern="1200" dirty="0" smtClean="0">
                          <a:solidFill>
                            <a:schemeClr val="tx1"/>
                          </a:solidFill>
                          <a:latin typeface="Times New Roman" pitchFamily="18" charset="0"/>
                          <a:ea typeface="+mn-ea"/>
                          <a:cs typeface="Times New Roman" pitchFamily="18" charset="0"/>
                        </a:rPr>
                        <a:t> </a:t>
                      </a:r>
                      <a:r>
                        <a:rPr lang="en-US" sz="1400" kern="1200" dirty="0" err="1" smtClean="0">
                          <a:solidFill>
                            <a:schemeClr val="tx1"/>
                          </a:solidFill>
                          <a:latin typeface="Times New Roman" pitchFamily="18" charset="0"/>
                          <a:ea typeface="+mn-ea"/>
                          <a:cs typeface="Times New Roman" pitchFamily="18" charset="0"/>
                        </a:rPr>
                        <a:t>Bhasker</a:t>
                      </a:r>
                      <a:r>
                        <a:rPr lang="en-US" sz="1400" kern="1200" dirty="0" smtClean="0">
                          <a:solidFill>
                            <a:schemeClr val="tx1"/>
                          </a:solidFill>
                          <a:latin typeface="Times New Roman" pitchFamily="18" charset="0"/>
                          <a:ea typeface="+mn-ea"/>
                          <a:cs typeface="Times New Roman" pitchFamily="18" charset="0"/>
                        </a:rPr>
                        <a:t>, </a:t>
                      </a:r>
                      <a:r>
                        <a:rPr lang="en-US" sz="1400" kern="1200" dirty="0" err="1" smtClean="0">
                          <a:solidFill>
                            <a:schemeClr val="tx1"/>
                          </a:solidFill>
                          <a:latin typeface="Times New Roman" pitchFamily="18" charset="0"/>
                          <a:ea typeface="+mn-ea"/>
                          <a:cs typeface="Times New Roman" pitchFamily="18" charset="0"/>
                        </a:rPr>
                        <a:t>Dainik</a:t>
                      </a:r>
                      <a:r>
                        <a:rPr lang="en-US" sz="1400" kern="1200" dirty="0" smtClean="0">
                          <a:solidFill>
                            <a:schemeClr val="tx1"/>
                          </a:solidFill>
                          <a:latin typeface="Times New Roman" pitchFamily="18" charset="0"/>
                          <a:ea typeface="+mn-ea"/>
                          <a:cs typeface="Times New Roman" pitchFamily="18" charset="0"/>
                        </a:rPr>
                        <a:t> </a:t>
                      </a:r>
                      <a:r>
                        <a:rPr lang="en-US" sz="1400" kern="1200" dirty="0" err="1" smtClean="0">
                          <a:solidFill>
                            <a:schemeClr val="tx1"/>
                          </a:solidFill>
                          <a:latin typeface="Times New Roman" pitchFamily="18" charset="0"/>
                          <a:ea typeface="+mn-ea"/>
                          <a:cs typeface="Times New Roman" pitchFamily="18" charset="0"/>
                        </a:rPr>
                        <a:t>Jagran</a:t>
                      </a:r>
                      <a:r>
                        <a:rPr lang="en-US" sz="1400" kern="1200" dirty="0" smtClean="0">
                          <a:solidFill>
                            <a:schemeClr val="tx1"/>
                          </a:solidFill>
                          <a:latin typeface="Times New Roman" pitchFamily="18" charset="0"/>
                          <a:ea typeface="+mn-ea"/>
                          <a:cs typeface="Times New Roman" pitchFamily="18" charset="0"/>
                        </a:rPr>
                        <a:t>, </a:t>
                      </a:r>
                      <a:r>
                        <a:rPr lang="en-US" sz="1400" kern="1200" dirty="0" err="1" smtClean="0">
                          <a:solidFill>
                            <a:schemeClr val="tx1"/>
                          </a:solidFill>
                          <a:latin typeface="Times New Roman" pitchFamily="18" charset="0"/>
                          <a:ea typeface="+mn-ea"/>
                          <a:cs typeface="Times New Roman" pitchFamily="18" charset="0"/>
                        </a:rPr>
                        <a:t>Amar</a:t>
                      </a:r>
                      <a:r>
                        <a:rPr lang="en-US" sz="1400" kern="1200" dirty="0" smtClean="0">
                          <a:solidFill>
                            <a:schemeClr val="tx1"/>
                          </a:solidFill>
                          <a:latin typeface="Times New Roman" pitchFamily="18" charset="0"/>
                          <a:ea typeface="+mn-ea"/>
                          <a:cs typeface="Times New Roman" pitchFamily="18" charset="0"/>
                        </a:rPr>
                        <a:t> </a:t>
                      </a:r>
                      <a:r>
                        <a:rPr lang="en-US" sz="1400" kern="1200" dirty="0" err="1" smtClean="0">
                          <a:solidFill>
                            <a:schemeClr val="tx1"/>
                          </a:solidFill>
                          <a:latin typeface="Times New Roman" pitchFamily="18" charset="0"/>
                          <a:ea typeface="+mn-ea"/>
                          <a:cs typeface="Times New Roman" pitchFamily="18" charset="0"/>
                        </a:rPr>
                        <a:t>Ujala</a:t>
                      </a:r>
                      <a:r>
                        <a:rPr lang="en-US" sz="1400" kern="1200" dirty="0" smtClean="0">
                          <a:solidFill>
                            <a:schemeClr val="tx1"/>
                          </a:solidFill>
                          <a:latin typeface="Times New Roman" pitchFamily="18" charset="0"/>
                          <a:ea typeface="+mn-ea"/>
                          <a:cs typeface="Times New Roman" pitchFamily="18" charset="0"/>
                        </a:rPr>
                        <a:t>, and Punjab </a:t>
                      </a:r>
                      <a:r>
                        <a:rPr lang="en-US" sz="1400" kern="1200" dirty="0" err="1" smtClean="0">
                          <a:solidFill>
                            <a:schemeClr val="tx1"/>
                          </a:solidFill>
                          <a:latin typeface="Times New Roman" pitchFamily="18" charset="0"/>
                          <a:ea typeface="+mn-ea"/>
                          <a:cs typeface="Times New Roman" pitchFamily="18" charset="0"/>
                        </a:rPr>
                        <a:t>kesari</a:t>
                      </a:r>
                      <a:r>
                        <a:rPr lang="en-US" sz="1400" kern="1200" dirty="0" smtClean="0">
                          <a:solidFill>
                            <a:schemeClr val="tx1"/>
                          </a:solidFill>
                          <a:latin typeface="Times New Roman" pitchFamily="18" charset="0"/>
                          <a:ea typeface="+mn-ea"/>
                          <a:cs typeface="Times New Roman" pitchFamily="18" charset="0"/>
                        </a:rPr>
                        <a:t> for awareness of activities. The Advertisement was given on 91.1 FM and 93.5 Red FM for radio jingles on mid day meal. One day workshop on Food Fortification, safety and Nutrition was also organized on 28.01.2020 for awareness generation activities. The awareness generation activities were also shared by means of pamphlets, posters, You tube link etc. A document of nutritional and related deficiencies has also been prepared</a:t>
                      </a:r>
                      <a:endParaRPr lang="en-US" sz="1400" dirty="0">
                        <a:solidFill>
                          <a:schemeClr val="tx1"/>
                        </a:solidFill>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xmlns="" val="10002"/>
                  </a:ext>
                </a:extLst>
              </a:tr>
            </a:tbl>
          </a:graphicData>
        </a:graphic>
      </p:graphicFrame>
      <p:sp>
        <p:nvSpPr>
          <p:cNvPr id="3" name="Slide Number Placeholder 2"/>
          <p:cNvSpPr>
            <a:spLocks noGrp="1"/>
          </p:cNvSpPr>
          <p:nvPr>
            <p:ph type="sldNum" sz="quarter" idx="15"/>
          </p:nvPr>
        </p:nvSpPr>
        <p:spPr/>
        <p:txBody>
          <a:bodyPr/>
          <a:lstStyle/>
          <a:p>
            <a:fld id="{C8F70981-5056-4AA8-B13A-2ED8841A4BB7}" type="slidenum">
              <a:rPr lang="en-US" smtClean="0"/>
              <a:pPr/>
              <a:t>36</a:t>
            </a:fld>
            <a:endParaRPr lang="en-US"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err="1" smtClean="0">
                <a:effectLst>
                  <a:outerShdw blurRad="38100" dist="38100" dir="2700000" algn="tl">
                    <a:srgbClr val="000000">
                      <a:alpha val="43137"/>
                    </a:srgbClr>
                  </a:outerShdw>
                </a:effectLst>
              </a:rPr>
              <a:t>Isckon</a:t>
            </a:r>
            <a:r>
              <a:rPr lang="en-US" sz="4400" b="1" dirty="0" smtClean="0">
                <a:effectLst>
                  <a:outerShdw blurRad="38100" dist="38100" dir="2700000" algn="tl">
                    <a:srgbClr val="000000">
                      <a:alpha val="43137"/>
                    </a:srgbClr>
                  </a:outerShdw>
                </a:effectLst>
              </a:rPr>
              <a:t> Districts:-</a:t>
            </a:r>
            <a:endParaRPr lang="en-US" sz="4400"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sz="quarter" idx="1"/>
          </p:nvPr>
        </p:nvGraphicFramePr>
        <p:xfrm>
          <a:off x="457200" y="1600200"/>
          <a:ext cx="8077199" cy="3463802"/>
        </p:xfrm>
        <a:graphic>
          <a:graphicData uri="http://schemas.openxmlformats.org/drawingml/2006/table">
            <a:tbl>
              <a:tblPr firstRow="1" bandRow="1">
                <a:tableStyleId>{5C22544A-7EE6-4342-B048-85BDC9FD1C3A}</a:tableStyleId>
              </a:tblPr>
              <a:tblGrid>
                <a:gridCol w="1196622"/>
                <a:gridCol w="2792118"/>
                <a:gridCol w="2094089"/>
                <a:gridCol w="1994370"/>
              </a:tblGrid>
              <a:tr h="851170">
                <a:tc>
                  <a:txBody>
                    <a:bodyPr/>
                    <a:lstStyle/>
                    <a:p>
                      <a:r>
                        <a:rPr lang="en-US" dirty="0" err="1" smtClean="0"/>
                        <a:t>Sr.no</a:t>
                      </a:r>
                      <a:endParaRPr lang="en-US" dirty="0"/>
                    </a:p>
                  </a:txBody>
                  <a:tcPr/>
                </a:tc>
                <a:tc>
                  <a:txBody>
                    <a:bodyPr/>
                    <a:lstStyle/>
                    <a:p>
                      <a:r>
                        <a:rPr lang="en-US" dirty="0" smtClean="0"/>
                        <a:t> Name Of Districts</a:t>
                      </a:r>
                      <a:endParaRPr lang="en-US" dirty="0"/>
                    </a:p>
                  </a:txBody>
                  <a:tcPr/>
                </a:tc>
                <a:tc>
                  <a:txBody>
                    <a:bodyPr/>
                    <a:lstStyle/>
                    <a:p>
                      <a:r>
                        <a:rPr lang="en-US" dirty="0" smtClean="0"/>
                        <a:t>No.</a:t>
                      </a:r>
                      <a:r>
                        <a:rPr lang="en-US" baseline="0" dirty="0" smtClean="0"/>
                        <a:t> Of Schools </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Childrens</a:t>
                      </a:r>
                      <a:endParaRPr lang="en-US" dirty="0" smtClean="0"/>
                    </a:p>
                    <a:p>
                      <a:endParaRPr lang="en-US" dirty="0"/>
                    </a:p>
                  </a:txBody>
                  <a:tcPr/>
                </a:tc>
              </a:tr>
              <a:tr h="493138">
                <a:tc>
                  <a:txBody>
                    <a:bodyPr/>
                    <a:lstStyle/>
                    <a:p>
                      <a:r>
                        <a:rPr lang="en-US" dirty="0" smtClean="0"/>
                        <a:t>1</a:t>
                      </a:r>
                      <a:endParaRPr lang="en-US" dirty="0"/>
                    </a:p>
                  </a:txBody>
                  <a:tcPr/>
                </a:tc>
                <a:tc>
                  <a:txBody>
                    <a:bodyPr/>
                    <a:lstStyle/>
                    <a:p>
                      <a:r>
                        <a:rPr lang="en-US" dirty="0" smtClean="0"/>
                        <a:t>Faridabad</a:t>
                      </a:r>
                      <a:endParaRPr lang="en-US" dirty="0"/>
                    </a:p>
                  </a:txBody>
                  <a:tcPr/>
                </a:tc>
                <a:tc>
                  <a:txBody>
                    <a:bodyPr/>
                    <a:lstStyle/>
                    <a:p>
                      <a:r>
                        <a:rPr lang="en-US" dirty="0" smtClean="0"/>
                        <a:t>410</a:t>
                      </a:r>
                      <a:endParaRPr lang="en-US" dirty="0"/>
                    </a:p>
                  </a:txBody>
                  <a:tcPr/>
                </a:tc>
                <a:tc>
                  <a:txBody>
                    <a:bodyPr/>
                    <a:lstStyle/>
                    <a:p>
                      <a:r>
                        <a:rPr lang="en-US" dirty="0" smtClean="0"/>
                        <a:t>72458</a:t>
                      </a:r>
                      <a:endParaRPr lang="en-US" dirty="0"/>
                    </a:p>
                  </a:txBody>
                  <a:tcPr/>
                </a:tc>
              </a:tr>
              <a:tr h="493138">
                <a:tc>
                  <a:txBody>
                    <a:bodyPr/>
                    <a:lstStyle/>
                    <a:p>
                      <a:r>
                        <a:rPr lang="en-US" dirty="0" smtClean="0"/>
                        <a:t>2</a:t>
                      </a:r>
                      <a:endParaRPr lang="en-US" dirty="0"/>
                    </a:p>
                  </a:txBody>
                  <a:tcPr/>
                </a:tc>
                <a:tc>
                  <a:txBody>
                    <a:bodyPr/>
                    <a:lstStyle/>
                    <a:p>
                      <a:r>
                        <a:rPr lang="en-US" dirty="0" err="1" smtClean="0"/>
                        <a:t>Gurugram</a:t>
                      </a:r>
                      <a:endParaRPr lang="en-US" dirty="0"/>
                    </a:p>
                  </a:txBody>
                  <a:tcPr/>
                </a:tc>
                <a:tc>
                  <a:txBody>
                    <a:bodyPr/>
                    <a:lstStyle/>
                    <a:p>
                      <a:r>
                        <a:rPr lang="en-US" dirty="0" smtClean="0"/>
                        <a:t>598</a:t>
                      </a:r>
                      <a:endParaRPr lang="en-US" dirty="0"/>
                    </a:p>
                  </a:txBody>
                  <a:tcPr/>
                </a:tc>
                <a:tc>
                  <a:txBody>
                    <a:bodyPr/>
                    <a:lstStyle/>
                    <a:p>
                      <a:r>
                        <a:rPr lang="en-US" dirty="0" smtClean="0"/>
                        <a:t>85272</a:t>
                      </a:r>
                      <a:endParaRPr lang="en-US" dirty="0"/>
                    </a:p>
                  </a:txBody>
                  <a:tcPr/>
                </a:tc>
              </a:tr>
              <a:tr h="493138">
                <a:tc>
                  <a:txBody>
                    <a:bodyPr/>
                    <a:lstStyle/>
                    <a:p>
                      <a:r>
                        <a:rPr lang="en-US" dirty="0" smtClean="0"/>
                        <a:t>3</a:t>
                      </a:r>
                      <a:endParaRPr lang="en-US" dirty="0"/>
                    </a:p>
                  </a:txBody>
                  <a:tcPr/>
                </a:tc>
                <a:tc>
                  <a:txBody>
                    <a:bodyPr/>
                    <a:lstStyle/>
                    <a:p>
                      <a:r>
                        <a:rPr lang="en-US" dirty="0" err="1" smtClean="0"/>
                        <a:t>Kurukshetra</a:t>
                      </a:r>
                      <a:r>
                        <a:rPr lang="en-US" dirty="0" smtClean="0"/>
                        <a:t>  (except  </a:t>
                      </a:r>
                      <a:r>
                        <a:rPr lang="en-US" dirty="0" err="1" smtClean="0"/>
                        <a:t>Babain</a:t>
                      </a:r>
                      <a:r>
                        <a:rPr lang="en-US" dirty="0" smtClean="0"/>
                        <a:t> &amp; </a:t>
                      </a:r>
                      <a:r>
                        <a:rPr lang="en-US" dirty="0" err="1" smtClean="0"/>
                        <a:t>Shahbad</a:t>
                      </a:r>
                      <a:r>
                        <a:rPr lang="en-US" dirty="0" smtClean="0"/>
                        <a:t>)</a:t>
                      </a:r>
                      <a:endParaRPr lang="en-US" dirty="0"/>
                    </a:p>
                  </a:txBody>
                  <a:tcPr/>
                </a:tc>
                <a:tc>
                  <a:txBody>
                    <a:bodyPr/>
                    <a:lstStyle/>
                    <a:p>
                      <a:r>
                        <a:rPr lang="en-US" dirty="0" smtClean="0"/>
                        <a:t>544</a:t>
                      </a:r>
                      <a:endParaRPr lang="en-US" dirty="0"/>
                    </a:p>
                  </a:txBody>
                  <a:tcPr/>
                </a:tc>
                <a:tc>
                  <a:txBody>
                    <a:bodyPr/>
                    <a:lstStyle/>
                    <a:p>
                      <a:r>
                        <a:rPr lang="en-US" dirty="0" smtClean="0"/>
                        <a:t>37626</a:t>
                      </a:r>
                      <a:endParaRPr lang="en-US" dirty="0"/>
                    </a:p>
                  </a:txBody>
                  <a:tcPr/>
                </a:tc>
              </a:tr>
              <a:tr h="493138">
                <a:tc>
                  <a:txBody>
                    <a:bodyPr/>
                    <a:lstStyle/>
                    <a:p>
                      <a:r>
                        <a:rPr lang="en-US" dirty="0" smtClean="0"/>
                        <a:t>4</a:t>
                      </a:r>
                      <a:endParaRPr lang="en-US" dirty="0"/>
                    </a:p>
                  </a:txBody>
                  <a:tcPr/>
                </a:tc>
                <a:tc>
                  <a:txBody>
                    <a:bodyPr/>
                    <a:lstStyle/>
                    <a:p>
                      <a:r>
                        <a:rPr lang="en-US" dirty="0" err="1" smtClean="0"/>
                        <a:t>Palwal</a:t>
                      </a:r>
                      <a:r>
                        <a:rPr lang="en-US" dirty="0" smtClean="0"/>
                        <a:t>( Except </a:t>
                      </a:r>
                      <a:r>
                        <a:rPr lang="en-US" dirty="0" err="1" smtClean="0"/>
                        <a:t>Hathin</a:t>
                      </a:r>
                      <a:r>
                        <a:rPr lang="en-US" dirty="0" smtClean="0"/>
                        <a:t>)</a:t>
                      </a:r>
                      <a:endParaRPr lang="en-US" dirty="0"/>
                    </a:p>
                  </a:txBody>
                  <a:tcPr/>
                </a:tc>
                <a:tc>
                  <a:txBody>
                    <a:bodyPr/>
                    <a:lstStyle/>
                    <a:p>
                      <a:r>
                        <a:rPr lang="en-US" dirty="0" smtClean="0"/>
                        <a:t>427</a:t>
                      </a:r>
                      <a:endParaRPr lang="en-US" dirty="0"/>
                    </a:p>
                  </a:txBody>
                  <a:tcPr/>
                </a:tc>
                <a:tc>
                  <a:txBody>
                    <a:bodyPr/>
                    <a:lstStyle/>
                    <a:p>
                      <a:r>
                        <a:rPr lang="en-US" dirty="0" smtClean="0"/>
                        <a:t>55738</a:t>
                      </a:r>
                      <a:endParaRPr lang="en-US" dirty="0"/>
                    </a:p>
                  </a:txBody>
                  <a:tcPr/>
                </a:tc>
              </a:tr>
              <a:tr h="493138">
                <a:tc>
                  <a:txBody>
                    <a:bodyPr/>
                    <a:lstStyle/>
                    <a:p>
                      <a:endParaRPr lang="en-US"/>
                    </a:p>
                  </a:txBody>
                  <a:tcPr/>
                </a:tc>
                <a:tc>
                  <a:txBody>
                    <a:bodyPr/>
                    <a:lstStyle/>
                    <a:p>
                      <a:r>
                        <a:rPr lang="en-US" b="1" dirty="0" smtClean="0"/>
                        <a:t>Total </a:t>
                      </a:r>
                      <a:endParaRPr lang="en-US" b="1" dirty="0"/>
                    </a:p>
                  </a:txBody>
                  <a:tcPr/>
                </a:tc>
                <a:tc>
                  <a:txBody>
                    <a:bodyPr/>
                    <a:lstStyle/>
                    <a:p>
                      <a:r>
                        <a:rPr lang="en-US" b="1" dirty="0" smtClean="0"/>
                        <a:t>1979</a:t>
                      </a:r>
                      <a:endParaRPr lang="en-US" b="1" dirty="0"/>
                    </a:p>
                  </a:txBody>
                  <a:tcPr/>
                </a:tc>
                <a:tc>
                  <a:txBody>
                    <a:bodyPr/>
                    <a:lstStyle/>
                    <a:p>
                      <a:r>
                        <a:rPr lang="en-US" b="1" dirty="0" smtClean="0"/>
                        <a:t>251094</a:t>
                      </a:r>
                      <a:endParaRPr lang="en-US" b="1" dirty="0"/>
                    </a:p>
                  </a:txBody>
                  <a:tcPr/>
                </a:tc>
              </a:tr>
            </a:tbl>
          </a:graphicData>
        </a:graphic>
      </p:graphicFrame>
      <p:sp>
        <p:nvSpPr>
          <p:cNvPr id="4" name="Slide Number Placeholder 3"/>
          <p:cNvSpPr>
            <a:spLocks noGrp="1"/>
          </p:cNvSpPr>
          <p:nvPr>
            <p:ph type="sldNum" sz="quarter" idx="15"/>
          </p:nvPr>
        </p:nvSpPr>
        <p:spPr/>
        <p:txBody>
          <a:bodyPr/>
          <a:lstStyle/>
          <a:p>
            <a:fld id="{C8F70981-5056-4AA8-B13A-2ED8841A4BB7}"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3">
                    <a:lumMod val="60000"/>
                    <a:lumOff val="40000"/>
                  </a:schemeClr>
                </a:solidFill>
                <a:latin typeface="Bookman Old Style" pitchFamily="18" charset="0"/>
              </a:rPr>
              <a:t/>
            </a:r>
            <a:br>
              <a:rPr lang="en-US" dirty="0">
                <a:solidFill>
                  <a:schemeClr val="accent3">
                    <a:lumMod val="60000"/>
                    <a:lumOff val="40000"/>
                  </a:schemeClr>
                </a:solidFill>
                <a:latin typeface="Bookman Old Style" pitchFamily="18" charset="0"/>
              </a:rPr>
            </a:br>
            <a:r>
              <a:rPr lang="en-US" dirty="0" smtClean="0">
                <a:solidFill>
                  <a:schemeClr val="accent3">
                    <a:lumMod val="60000"/>
                    <a:lumOff val="40000"/>
                  </a:schemeClr>
                </a:solidFill>
                <a:latin typeface="Bookman Old Style" pitchFamily="18" charset="0"/>
              </a:rPr>
              <a:t>       </a:t>
            </a:r>
            <a:r>
              <a:rPr lang="en-US" sz="4000" b="1" dirty="0" smtClean="0">
                <a:solidFill>
                  <a:schemeClr val="tx1"/>
                </a:solidFill>
                <a:effectLst>
                  <a:outerShdw blurRad="38100" dist="38100" dir="2700000" algn="tl">
                    <a:srgbClr val="000000">
                      <a:alpha val="43137"/>
                    </a:srgbClr>
                  </a:outerShdw>
                </a:effectLst>
                <a:latin typeface="Bookman Old Style" pitchFamily="18" charset="0"/>
              </a:rPr>
              <a:t>Best practices IN 2020-21</a:t>
            </a:r>
            <a:r>
              <a:rPr lang="en-US" sz="4000" b="1" dirty="0">
                <a:solidFill>
                  <a:schemeClr val="tx1"/>
                </a:solidFill>
                <a:effectLst>
                  <a:outerShdw blurRad="38100" dist="38100" dir="2700000" algn="tl">
                    <a:srgbClr val="000000">
                      <a:alpha val="43137"/>
                    </a:srgbClr>
                  </a:outerShdw>
                </a:effectLst>
                <a:latin typeface="Bookman Old Style" pitchFamily="18" charset="0"/>
              </a:rPr>
              <a:t/>
            </a:r>
            <a:br>
              <a:rPr lang="en-US" sz="4000" b="1" dirty="0">
                <a:solidFill>
                  <a:schemeClr val="tx1"/>
                </a:solidFill>
                <a:effectLst>
                  <a:outerShdw blurRad="38100" dist="38100" dir="2700000" algn="tl">
                    <a:srgbClr val="000000">
                      <a:alpha val="43137"/>
                    </a:srgbClr>
                  </a:outerShdw>
                </a:effectLst>
                <a:latin typeface="Bookman Old Style" pitchFamily="18" charset="0"/>
              </a:rPr>
            </a:br>
            <a:endParaRPr lang="en-US" sz="4000"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sz="quarter" idx="1"/>
          </p:nvPr>
        </p:nvSpPr>
        <p:spPr>
          <a:xfrm>
            <a:off x="533400" y="1066800"/>
            <a:ext cx="8229600" cy="5791200"/>
          </a:xfrm>
        </p:spPr>
        <p:txBody>
          <a:bodyPr>
            <a:noAutofit/>
          </a:bodyPr>
          <a:lstStyle/>
          <a:p>
            <a:pPr algn="just">
              <a:lnSpc>
                <a:spcPct val="150000"/>
              </a:lnSpc>
            </a:pPr>
            <a:endParaRPr lang="en-US" sz="1600" dirty="0">
              <a:latin typeface="Bookman Old Style" pitchFamily="18" charset="0"/>
              <a:cs typeface="Times New Roman" pitchFamily="18" charset="0"/>
            </a:endParaRPr>
          </a:p>
          <a:p>
            <a:pPr>
              <a:lnSpc>
                <a:spcPct val="150000"/>
              </a:lnSpc>
            </a:pPr>
            <a:r>
              <a:rPr lang="en-US" sz="1600" dirty="0" smtClean="0"/>
              <a:t> </a:t>
            </a:r>
            <a:r>
              <a:rPr lang="en-US" b="1" dirty="0" smtClean="0"/>
              <a:t>It is announced by the  </a:t>
            </a:r>
            <a:r>
              <a:rPr lang="en-US" b="1" dirty="0" err="1" smtClean="0"/>
              <a:t>Hon’ble</a:t>
            </a:r>
            <a:r>
              <a:rPr lang="en-US" b="1" dirty="0" smtClean="0"/>
              <a:t> CM Haryana  that </a:t>
            </a:r>
            <a:r>
              <a:rPr lang="en-US" b="1" smtClean="0"/>
              <a:t>Milk would </a:t>
            </a:r>
            <a:r>
              <a:rPr lang="en-US" b="1" dirty="0" smtClean="0"/>
              <a:t>be provided   six days in a week in the year 2020-21 to the students of Primary and Upper Primary Govt. Schools </a:t>
            </a:r>
          </a:p>
          <a:p>
            <a:pPr>
              <a:lnSpc>
                <a:spcPct val="150000"/>
              </a:lnSpc>
            </a:pPr>
            <a:r>
              <a:rPr lang="en-US" b="1" dirty="0" smtClean="0"/>
              <a:t> It is also announced by the </a:t>
            </a:r>
            <a:r>
              <a:rPr lang="en-US" b="1" dirty="0" err="1" smtClean="0"/>
              <a:t>Hon’ble</a:t>
            </a:r>
            <a:r>
              <a:rPr lang="en-US" b="1" dirty="0" smtClean="0"/>
              <a:t> CM Haryana  that  </a:t>
            </a:r>
            <a:r>
              <a:rPr lang="en-US" b="1" dirty="0" err="1" smtClean="0"/>
              <a:t>Besan</a:t>
            </a:r>
            <a:r>
              <a:rPr lang="en-US" b="1" dirty="0" smtClean="0"/>
              <a:t> </a:t>
            </a:r>
            <a:r>
              <a:rPr lang="en-US" b="1" dirty="0" err="1" smtClean="0"/>
              <a:t>Pinni</a:t>
            </a:r>
            <a:r>
              <a:rPr lang="en-US" b="1" dirty="0" smtClean="0"/>
              <a:t> will be given to the students of Primary and Upper Primary Govt. Schools  once in a week .</a:t>
            </a:r>
            <a:endParaRPr lang="en-US" b="1" dirty="0"/>
          </a:p>
        </p:txBody>
      </p:sp>
      <p:sp>
        <p:nvSpPr>
          <p:cNvPr id="4" name="Slide Number Placeholder 3"/>
          <p:cNvSpPr>
            <a:spLocks noGrp="1"/>
          </p:cNvSpPr>
          <p:nvPr>
            <p:ph type="sldNum" sz="quarter" idx="15"/>
          </p:nvPr>
        </p:nvSpPr>
        <p:spPr/>
        <p:txBody>
          <a:bodyPr/>
          <a:lstStyle/>
          <a:p>
            <a:fld id="{C8F70981-5056-4AA8-B13A-2ED8841A4BB7}" type="slidenum">
              <a:rPr lang="en-US" smtClean="0"/>
              <a:pPr/>
              <a:t>38</a:t>
            </a:fld>
            <a:endParaRPr lang="en-US" dirty="0"/>
          </a:p>
        </p:txBody>
      </p:sp>
    </p:spTree>
    <p:extLst>
      <p:ext uri="{BB962C8B-B14F-4D97-AF65-F5344CB8AC3E}">
        <p14:creationId xmlns:p14="http://schemas.microsoft.com/office/powerpoint/2010/main" xmlns="" val="26731184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400200"/>
          </a:xfrm>
        </p:spPr>
        <p:txBody>
          <a:bodyPr>
            <a:normAutofit/>
          </a:bodyPr>
          <a:lstStyle/>
          <a:p>
            <a:pPr algn="ctr"/>
            <a:r>
              <a:rPr lang="en-US" sz="2800" dirty="0">
                <a:solidFill>
                  <a:schemeClr val="accent3">
                    <a:lumMod val="75000"/>
                  </a:schemeClr>
                </a:solidFill>
                <a:latin typeface="Bookman Old Style" pitchFamily="18" charset="0"/>
              </a:rPr>
              <a:t>SECTION – VIII</a:t>
            </a:r>
            <a:br>
              <a:rPr lang="en-US" sz="2800" dirty="0">
                <a:solidFill>
                  <a:schemeClr val="accent3">
                    <a:lumMod val="75000"/>
                  </a:schemeClr>
                </a:solidFill>
                <a:latin typeface="Bookman Old Style" pitchFamily="18" charset="0"/>
              </a:rPr>
            </a:br>
            <a:endParaRPr lang="en-IN" sz="2800" dirty="0">
              <a:solidFill>
                <a:schemeClr val="accent3">
                  <a:lumMod val="75000"/>
                </a:schemeClr>
              </a:solidFill>
              <a:latin typeface="Bookman Old Style" pitchFamily="18" charset="0"/>
            </a:endParaRPr>
          </a:p>
        </p:txBody>
      </p:sp>
      <p:sp>
        <p:nvSpPr>
          <p:cNvPr id="3" name="Content Placeholder 2"/>
          <p:cNvSpPr>
            <a:spLocks noGrp="1"/>
          </p:cNvSpPr>
          <p:nvPr>
            <p:ph sz="quarter" idx="1"/>
          </p:nvPr>
        </p:nvSpPr>
        <p:spPr>
          <a:xfrm>
            <a:off x="179512" y="980728"/>
            <a:ext cx="8754176" cy="3096344"/>
          </a:xfrm>
        </p:spPr>
        <p:txBody>
          <a:bodyPr>
            <a:noAutofit/>
          </a:bodyPr>
          <a:lstStyle/>
          <a:p>
            <a:pPr algn="ctr">
              <a:buNone/>
            </a:pPr>
            <a:endParaRPr lang="en-US" sz="6000" dirty="0">
              <a:solidFill>
                <a:schemeClr val="accent3">
                  <a:lumMod val="60000"/>
                  <a:lumOff val="40000"/>
                </a:schemeClr>
              </a:solidFill>
            </a:endParaRPr>
          </a:p>
          <a:p>
            <a:pPr algn="ctr">
              <a:buNone/>
            </a:pPr>
            <a:r>
              <a:rPr lang="en-US" sz="6000" b="1" dirty="0">
                <a:latin typeface="Bookman Old Style" pitchFamily="18" charset="0"/>
              </a:rPr>
              <a:t>PROPOSAL OF FUNDS FOR THE YEAR 2020-21</a:t>
            </a:r>
          </a:p>
          <a:p>
            <a:pPr algn="ctr">
              <a:buNone/>
            </a:pPr>
            <a:endParaRPr lang="en-US" sz="6000" dirty="0"/>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39</a:t>
            </a:fld>
            <a:endParaRPr lang="en-US"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404664"/>
            <a:ext cx="8781288" cy="738336"/>
          </a:xfrm>
        </p:spPr>
        <p:txBody>
          <a:bodyPr>
            <a:noAutofit/>
          </a:bodyPr>
          <a:lstStyle/>
          <a:p>
            <a:pPr algn="ctr"/>
            <a:r>
              <a:rPr lang="en-US" sz="3200" dirty="0" smtClean="0"/>
              <a:t/>
            </a:r>
            <a:br>
              <a:rPr lang="en-US" sz="3200" dirty="0" smtClean="0"/>
            </a:br>
            <a:r>
              <a:rPr lang="en-US" sz="4000" b="1" dirty="0" smtClean="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MANAGEMENT STRUCTURE</a:t>
            </a:r>
            <a:r>
              <a:rPr lang="en-US" sz="3200" dirty="0" smtClean="0"/>
              <a:t/>
            </a:r>
            <a:br>
              <a:rPr lang="en-US" sz="3200" dirty="0" smtClean="0"/>
            </a:br>
            <a:endParaRPr lang="en-IN" sz="3200" dirty="0"/>
          </a:p>
        </p:txBody>
      </p:sp>
      <p:sp>
        <p:nvSpPr>
          <p:cNvPr id="3" name="Content Placeholder 2"/>
          <p:cNvSpPr>
            <a:spLocks noGrp="1"/>
          </p:cNvSpPr>
          <p:nvPr>
            <p:ph sz="quarter" idx="1"/>
          </p:nvPr>
        </p:nvSpPr>
        <p:spPr>
          <a:xfrm>
            <a:off x="381000" y="990600"/>
            <a:ext cx="8552688" cy="5257800"/>
          </a:xfrm>
        </p:spPr>
        <p:txBody>
          <a:bodyPr>
            <a:normAutofit lnSpcReduction="10000"/>
          </a:bodyPr>
          <a:lstStyle/>
          <a:p>
            <a:pPr algn="ctr">
              <a:buNone/>
            </a:pPr>
            <a:endParaRPr lang="en-IN" sz="2000" dirty="0" smtClean="0">
              <a:solidFill>
                <a:schemeClr val="accent4">
                  <a:lumMod val="75000"/>
                </a:schemeClr>
              </a:solidFill>
              <a:latin typeface="Bookman Old Style" pitchFamily="18" charset="0"/>
            </a:endParaRPr>
          </a:p>
          <a:p>
            <a:pPr algn="ctr">
              <a:buNone/>
            </a:pPr>
            <a:endParaRPr lang="en-IN" sz="2000" dirty="0" smtClean="0">
              <a:solidFill>
                <a:schemeClr val="accent4">
                  <a:lumMod val="75000"/>
                </a:schemeClr>
              </a:solidFill>
              <a:latin typeface="Bookman Old Style" pitchFamily="18" charset="0"/>
            </a:endParaRPr>
          </a:p>
          <a:p>
            <a:pPr algn="ctr">
              <a:buNone/>
            </a:pPr>
            <a:r>
              <a:rPr lang="en-IN" sz="2000" dirty="0" smtClean="0">
                <a:latin typeface="Bookman Old Style" pitchFamily="18" charset="0"/>
              </a:rPr>
              <a:t>Principal </a:t>
            </a:r>
            <a:r>
              <a:rPr lang="en-IN" sz="2000" dirty="0">
                <a:latin typeface="Bookman Old Style" pitchFamily="18" charset="0"/>
              </a:rPr>
              <a:t>Secretary School Education </a:t>
            </a:r>
          </a:p>
          <a:p>
            <a:pPr>
              <a:buNone/>
            </a:pPr>
            <a:r>
              <a:rPr lang="en-IN" dirty="0">
                <a:latin typeface="Bookman Old Style" pitchFamily="18" charset="0"/>
              </a:rPr>
              <a:t>			</a:t>
            </a:r>
            <a:endParaRPr lang="en-IN" dirty="0" smtClean="0">
              <a:latin typeface="Bookman Old Style" pitchFamily="18" charset="0"/>
            </a:endParaRPr>
          </a:p>
          <a:p>
            <a:pPr>
              <a:buNone/>
            </a:pPr>
            <a:r>
              <a:rPr lang="en-IN" sz="2000" dirty="0" smtClean="0">
                <a:latin typeface="Bookman Old Style" pitchFamily="18" charset="0"/>
              </a:rPr>
              <a:t>			 Director </a:t>
            </a:r>
            <a:r>
              <a:rPr lang="en-IN" sz="2000" dirty="0">
                <a:latin typeface="Bookman Old Style" pitchFamily="18" charset="0"/>
              </a:rPr>
              <a:t>Elementary Education</a:t>
            </a:r>
          </a:p>
          <a:p>
            <a:pPr>
              <a:buNone/>
            </a:pPr>
            <a:r>
              <a:rPr lang="en-IN" sz="2000" dirty="0">
                <a:latin typeface="Bookman Old Style" pitchFamily="18" charset="0"/>
              </a:rPr>
              <a:t> </a:t>
            </a:r>
          </a:p>
          <a:p>
            <a:pPr>
              <a:buNone/>
            </a:pPr>
            <a:r>
              <a:rPr lang="en-IN" sz="2000" dirty="0">
                <a:latin typeface="Bookman Old Style" pitchFamily="18" charset="0"/>
              </a:rPr>
              <a:t>   </a:t>
            </a:r>
            <a:r>
              <a:rPr lang="en-IN" sz="2000" dirty="0" smtClean="0">
                <a:latin typeface="Bookman Old Style" pitchFamily="18" charset="0"/>
              </a:rPr>
              <a:t>    </a:t>
            </a:r>
            <a:r>
              <a:rPr lang="en-IN" sz="2000" dirty="0">
                <a:latin typeface="Bookman Old Style" pitchFamily="18" charset="0"/>
              </a:rPr>
              <a:t>Additional Director </a:t>
            </a:r>
            <a:r>
              <a:rPr lang="en-IN" sz="2000" dirty="0" smtClean="0">
                <a:latin typeface="Bookman Old Style" pitchFamily="18" charset="0"/>
              </a:rPr>
              <a:t>Elementary Education &amp;Mid Day Meals</a:t>
            </a:r>
            <a:endParaRPr lang="en-IN" sz="2000" dirty="0">
              <a:latin typeface="Bookman Old Style" pitchFamily="18" charset="0"/>
            </a:endParaRPr>
          </a:p>
          <a:p>
            <a:pPr>
              <a:buNone/>
            </a:pPr>
            <a:endParaRPr lang="en-IN" dirty="0">
              <a:latin typeface="Bookman Old Style" pitchFamily="18" charset="0"/>
            </a:endParaRPr>
          </a:p>
          <a:p>
            <a:pPr>
              <a:buNone/>
            </a:pPr>
            <a:r>
              <a:rPr lang="en-IN" dirty="0">
                <a:latin typeface="Bookman Old Style" pitchFamily="18" charset="0"/>
              </a:rPr>
              <a:t>           	</a:t>
            </a:r>
            <a:r>
              <a:rPr lang="en-IN" sz="2000" dirty="0">
                <a:latin typeface="Bookman Old Style" pitchFamily="18" charset="0"/>
              </a:rPr>
              <a:t>District Elementary Education Officer</a:t>
            </a:r>
          </a:p>
          <a:p>
            <a:pPr>
              <a:buNone/>
            </a:pPr>
            <a:r>
              <a:rPr lang="en-IN" dirty="0">
                <a:latin typeface="Bookman Old Style" pitchFamily="18" charset="0"/>
              </a:rPr>
              <a:t>		</a:t>
            </a:r>
          </a:p>
          <a:p>
            <a:pPr>
              <a:buNone/>
            </a:pPr>
            <a:r>
              <a:rPr lang="en-IN" sz="2000" dirty="0">
                <a:latin typeface="Bookman Old Style" pitchFamily="18" charset="0"/>
              </a:rPr>
              <a:t>             	Block Elementary Education Officer</a:t>
            </a:r>
          </a:p>
          <a:p>
            <a:pPr>
              <a:buNone/>
            </a:pPr>
            <a:r>
              <a:rPr lang="en-IN" dirty="0">
                <a:latin typeface="Bookman Old Style" pitchFamily="18" charset="0"/>
              </a:rPr>
              <a:t> </a:t>
            </a:r>
          </a:p>
          <a:p>
            <a:pPr>
              <a:buNone/>
            </a:pPr>
            <a:r>
              <a:rPr lang="en-IN" dirty="0">
                <a:latin typeface="Bookman Old Style" pitchFamily="18" charset="0"/>
              </a:rPr>
              <a:t>    		</a:t>
            </a:r>
            <a:r>
              <a:rPr lang="en-IN" sz="2000" dirty="0">
                <a:latin typeface="Bookman Old Style" pitchFamily="18" charset="0"/>
              </a:rPr>
              <a:t>              	  School</a:t>
            </a:r>
          </a:p>
          <a:p>
            <a:endParaRPr lang="en-IN" dirty="0">
              <a:latin typeface="Lucida Bright" pitchFamily="18" charset="0"/>
            </a:endParaRPr>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4</a:t>
            </a:fld>
            <a:endParaRPr lang="en-US" dirty="0"/>
          </a:p>
        </p:txBody>
      </p:sp>
      <p:sp>
        <p:nvSpPr>
          <p:cNvPr id="5" name="Down Arrow 4"/>
          <p:cNvSpPr/>
          <p:nvPr/>
        </p:nvSpPr>
        <p:spPr>
          <a:xfrm>
            <a:off x="4191000" y="13716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Down Arrow 5"/>
          <p:cNvSpPr/>
          <p:nvPr/>
        </p:nvSpPr>
        <p:spPr>
          <a:xfrm>
            <a:off x="4267200" y="21336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Down Arrow 6"/>
          <p:cNvSpPr/>
          <p:nvPr/>
        </p:nvSpPr>
        <p:spPr>
          <a:xfrm>
            <a:off x="4267200" y="35814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Down Arrow 7"/>
          <p:cNvSpPr/>
          <p:nvPr/>
        </p:nvSpPr>
        <p:spPr>
          <a:xfrm>
            <a:off x="4191000" y="28194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Down Arrow 8"/>
          <p:cNvSpPr/>
          <p:nvPr/>
        </p:nvSpPr>
        <p:spPr>
          <a:xfrm>
            <a:off x="4267200" y="44196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Down Arrow 9"/>
          <p:cNvSpPr/>
          <p:nvPr/>
        </p:nvSpPr>
        <p:spPr>
          <a:xfrm>
            <a:off x="4343400" y="5105400"/>
            <a:ext cx="4572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05088" cy="1143000"/>
          </a:xfrm>
        </p:spPr>
        <p:txBody>
          <a:bodyPr>
            <a:normAutofit/>
          </a:bodyPr>
          <a:lstStyle/>
          <a:p>
            <a:pPr algn="ctr" fontAlgn="auto">
              <a:spcAft>
                <a:spcPts val="0"/>
              </a:spcAft>
              <a:defRPr/>
            </a:pPr>
            <a:r>
              <a:rPr lang="en-US" sz="3200" b="1" dirty="0">
                <a:solidFill>
                  <a:schemeClr val="tx1"/>
                </a:solidFill>
                <a:latin typeface="Bookman Old Style" pitchFamily="18" charset="0"/>
                <a:cs typeface="Times New Roman" pitchFamily="18" charset="0"/>
              </a:rPr>
              <a:t>Children proposed to be covered in </a:t>
            </a:r>
            <a:r>
              <a:rPr lang="en-US" sz="3200" b="1" dirty="0" smtClean="0">
                <a:solidFill>
                  <a:schemeClr val="tx1"/>
                </a:solidFill>
                <a:latin typeface="Bookman Old Style" pitchFamily="18" charset="0"/>
                <a:cs typeface="Times New Roman" pitchFamily="18" charset="0"/>
              </a:rPr>
              <a:t>2020-21</a:t>
            </a:r>
            <a:endParaRPr lang="en-IN" sz="3200" b="1" dirty="0">
              <a:solidFill>
                <a:schemeClr val="tx1"/>
              </a:solidFill>
              <a:latin typeface="Bookman Old Style" pitchFamily="18" charset="0"/>
              <a:cs typeface="Times New Roman" pitchFamily="18" charset="0"/>
            </a:endParaRPr>
          </a:p>
        </p:txBody>
      </p:sp>
      <p:sp>
        <p:nvSpPr>
          <p:cNvPr id="6" name="Slide Number Placeholder 5"/>
          <p:cNvSpPr>
            <a:spLocks noGrp="1"/>
          </p:cNvSpPr>
          <p:nvPr>
            <p:ph type="sldNum" sz="quarter" idx="15"/>
          </p:nvPr>
        </p:nvSpPr>
        <p:spPr/>
        <p:txBody>
          <a:bodyPr/>
          <a:lstStyle/>
          <a:p>
            <a:pPr>
              <a:defRPr/>
            </a:pPr>
            <a:fld id="{69378EE2-7790-4CAA-83EC-462A6EF8C31A}" type="slidenum">
              <a:rPr lang="en-US"/>
              <a:pPr>
                <a:defRPr/>
              </a:pPr>
              <a:t>40</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422437706"/>
              </p:ext>
            </p:extLst>
          </p:nvPr>
        </p:nvGraphicFramePr>
        <p:xfrm>
          <a:off x="304800" y="1447800"/>
          <a:ext cx="8305800" cy="3276601"/>
        </p:xfrm>
        <a:graphic>
          <a:graphicData uri="http://schemas.openxmlformats.org/drawingml/2006/table">
            <a:tbl>
              <a:tblPr firstRow="1" bandRow="1">
                <a:tableStyleId>{5C22544A-7EE6-4342-B048-85BDC9FD1C3A}</a:tableStyleId>
              </a:tblPr>
              <a:tblGrid>
                <a:gridCol w="4152900">
                  <a:extLst>
                    <a:ext uri="{9D8B030D-6E8A-4147-A177-3AD203B41FA5}">
                      <a16:colId xmlns:a16="http://schemas.microsoft.com/office/drawing/2014/main" xmlns="" val="20000"/>
                    </a:ext>
                  </a:extLst>
                </a:gridCol>
                <a:gridCol w="4152900">
                  <a:extLst>
                    <a:ext uri="{9D8B030D-6E8A-4147-A177-3AD203B41FA5}">
                      <a16:colId xmlns:a16="http://schemas.microsoft.com/office/drawing/2014/main" xmlns="" val="20001"/>
                    </a:ext>
                  </a:extLst>
                </a:gridCol>
              </a:tblGrid>
              <a:tr h="798195">
                <a:tc>
                  <a:txBody>
                    <a:bodyPr/>
                    <a:lstStyle/>
                    <a:p>
                      <a:pPr algn="l"/>
                      <a:r>
                        <a:rPr lang="en-US" sz="2000" dirty="0">
                          <a:solidFill>
                            <a:schemeClr val="tx1"/>
                          </a:solidFill>
                          <a:latin typeface="Bookman Old Style" pitchFamily="18" charset="0"/>
                        </a:rPr>
                        <a:t>Type of School</a:t>
                      </a:r>
                      <a:endParaRPr lang="en-IN" sz="2000" dirty="0">
                        <a:solidFill>
                          <a:schemeClr val="tx1"/>
                        </a:solidFill>
                        <a:latin typeface="Bookman Old Style" pitchFamily="18" charset="0"/>
                      </a:endParaRPr>
                    </a:p>
                  </a:txBody>
                  <a:tcPr>
                    <a:solidFill>
                      <a:schemeClr val="accent3">
                        <a:lumMod val="40000"/>
                        <a:lumOff val="60000"/>
                      </a:schemeClr>
                    </a:solidFill>
                  </a:tcPr>
                </a:tc>
                <a:tc>
                  <a:txBody>
                    <a:bodyPr/>
                    <a:lstStyle/>
                    <a:p>
                      <a:pPr algn="l"/>
                      <a:r>
                        <a:rPr lang="en-US" sz="2000" dirty="0">
                          <a:solidFill>
                            <a:schemeClr val="tx1"/>
                          </a:solidFill>
                          <a:latin typeface="Bookman Old Style" pitchFamily="18" charset="0"/>
                        </a:rPr>
                        <a:t>No. </a:t>
                      </a:r>
                      <a:r>
                        <a:rPr lang="en-US" sz="2000" dirty="0" smtClean="0">
                          <a:solidFill>
                            <a:schemeClr val="tx1"/>
                          </a:solidFill>
                          <a:latin typeface="Bookman Old Style" pitchFamily="18" charset="0"/>
                        </a:rPr>
                        <a:t>of children </a:t>
                      </a:r>
                      <a:endParaRPr lang="en-IN" sz="2000" dirty="0">
                        <a:solidFill>
                          <a:schemeClr val="tx1"/>
                        </a:solidFill>
                        <a:latin typeface="Bookman Old Style" pitchFamily="18"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518827">
                <a:tc>
                  <a:txBody>
                    <a:bodyPr/>
                    <a:lstStyle/>
                    <a:p>
                      <a:pPr algn="l"/>
                      <a:r>
                        <a:rPr lang="en-US" sz="2000" dirty="0">
                          <a:solidFill>
                            <a:schemeClr val="tx1"/>
                          </a:solidFill>
                          <a:latin typeface="Bookman Old Style" pitchFamily="18" charset="0"/>
                        </a:rPr>
                        <a:t>Primary</a:t>
                      </a:r>
                      <a:endParaRPr lang="en-IN" sz="2000" dirty="0">
                        <a:solidFill>
                          <a:schemeClr val="tx1"/>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827306</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1"/>
                  </a:ext>
                </a:extLst>
              </a:tr>
              <a:tr h="522828">
                <a:tc>
                  <a:txBody>
                    <a:bodyPr/>
                    <a:lstStyle/>
                    <a:p>
                      <a:pPr algn="l"/>
                      <a:r>
                        <a:rPr lang="en-US" sz="2000" dirty="0">
                          <a:solidFill>
                            <a:schemeClr val="tx1"/>
                          </a:solidFill>
                          <a:latin typeface="Bookman Old Style" pitchFamily="18" charset="0"/>
                        </a:rPr>
                        <a:t>Upper Primary</a:t>
                      </a:r>
                      <a:endParaRPr lang="en-IN" sz="2000" dirty="0">
                        <a:solidFill>
                          <a:schemeClr val="tx1"/>
                        </a:solidFill>
                        <a:latin typeface="Bookman Old Style" pitchFamily="18" charset="0"/>
                      </a:endParaRPr>
                    </a:p>
                  </a:txBody>
                  <a:tcPr>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536561</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518827">
                <a:tc>
                  <a:txBody>
                    <a:bodyPr/>
                    <a:lstStyle/>
                    <a:p>
                      <a:pPr algn="l"/>
                      <a:r>
                        <a:rPr lang="en-IN" sz="2000" b="0" dirty="0">
                          <a:solidFill>
                            <a:schemeClr val="tx1"/>
                          </a:solidFill>
                          <a:latin typeface="Bookman Old Style" pitchFamily="18" charset="0"/>
                        </a:rPr>
                        <a:t>NCLP</a:t>
                      </a:r>
                    </a:p>
                  </a:txBody>
                  <a:tcPr>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500" b="0" kern="1200" dirty="0" smtClean="0">
                          <a:solidFill>
                            <a:schemeClr val="tx1"/>
                          </a:solidFill>
                          <a:latin typeface="Bookman Old Style" pitchFamily="18" charset="0"/>
                          <a:ea typeface="+mn-ea"/>
                          <a:cs typeface="Times New Roman" pitchFamily="18" charset="0"/>
                        </a:rPr>
                        <a:t>2238</a:t>
                      </a:r>
                      <a:endParaRPr kumimoji="0" lang="en-IN" sz="1500" b="0" kern="1200" dirty="0">
                        <a:solidFill>
                          <a:schemeClr val="tx1"/>
                        </a:solidFill>
                        <a:latin typeface="Bookman Old Style" pitchFamily="18" charset="0"/>
                        <a:ea typeface="+mn-ea"/>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3"/>
                  </a:ext>
                </a:extLst>
              </a:tr>
              <a:tr h="9179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2000" b="1" dirty="0">
                          <a:solidFill>
                            <a:schemeClr val="tx1"/>
                          </a:solidFill>
                          <a:latin typeface="Bookman Old Style" pitchFamily="18" charset="0"/>
                        </a:rPr>
                        <a:t>Total</a:t>
                      </a:r>
                    </a:p>
                    <a:p>
                      <a:pPr algn="l"/>
                      <a:endParaRPr lang="en-IN" sz="2000" b="1" dirty="0">
                        <a:solidFill>
                          <a:schemeClr val="tx1"/>
                        </a:solidFill>
                        <a:latin typeface="Bookman Old Style" pitchFamily="18" charset="0"/>
                      </a:endParaRPr>
                    </a:p>
                  </a:txBody>
                  <a:tcPr>
                    <a:solidFill>
                      <a:schemeClr val="accent3">
                        <a:lumMod val="40000"/>
                        <a:lumOff val="60000"/>
                      </a:schemeClr>
                    </a:solidFill>
                  </a:tcPr>
                </a:tc>
                <a:tc>
                  <a:txBody>
                    <a:bodyPr/>
                    <a:lstStyle/>
                    <a:p>
                      <a:pPr algn="l" rtl="0" fontAlgn="t"/>
                      <a:r>
                        <a:rPr lang="en-US" sz="1500" b="1" i="0" u="none" strike="noStrike" dirty="0" smtClean="0">
                          <a:solidFill>
                            <a:schemeClr val="tx1"/>
                          </a:solidFill>
                          <a:latin typeface="Bookman Old Style"/>
                        </a:rPr>
                        <a:t>1366105</a:t>
                      </a:r>
                      <a:endParaRPr lang="en-US" sz="1500" b="1" i="0" u="none" strike="noStrike" dirty="0">
                        <a:solidFill>
                          <a:schemeClr val="tx1"/>
                        </a:solidFill>
                        <a:latin typeface="Bookman Old Style"/>
                      </a:endParaRPr>
                    </a:p>
                  </a:txBody>
                  <a:tcPr marL="9525" marR="9525" marT="9525" marB="0">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04800" y="274638"/>
            <a:ext cx="8458200" cy="411162"/>
          </a:xfrm>
        </p:spPr>
        <p:txBody>
          <a:bodyPr>
            <a:normAutofit/>
          </a:bodyPr>
          <a:lstStyle/>
          <a:p>
            <a:pPr algn="ctr"/>
            <a:r>
              <a:rPr lang="en-US" sz="2000" b="1" dirty="0">
                <a:solidFill>
                  <a:schemeClr val="tx1"/>
                </a:solidFill>
                <a:latin typeface="Bookman Old Style" pitchFamily="18" charset="0"/>
              </a:rPr>
              <a:t>Component wise requirement of Budget for the Year 2020-21</a:t>
            </a:r>
            <a:endParaRPr lang="en-IN" sz="2000" b="1" dirty="0">
              <a:solidFill>
                <a:schemeClr val="tx1"/>
              </a:solidFill>
              <a:latin typeface="Bookman Old Style" pitchFamily="18" charset="0"/>
            </a:endParaRPr>
          </a:p>
        </p:txBody>
      </p:sp>
      <p:sp>
        <p:nvSpPr>
          <p:cNvPr id="6" name="Slide Number Placeholder 5"/>
          <p:cNvSpPr>
            <a:spLocks noGrp="1"/>
          </p:cNvSpPr>
          <p:nvPr>
            <p:ph type="sldNum" sz="quarter" idx="15"/>
          </p:nvPr>
        </p:nvSpPr>
        <p:spPr/>
        <p:txBody>
          <a:bodyPr/>
          <a:lstStyle/>
          <a:p>
            <a:pPr>
              <a:defRPr/>
            </a:pPr>
            <a:fld id="{BE459894-487D-40C6-BE12-26E4887DE3BB}" type="slidenum">
              <a:rPr lang="en-US"/>
              <a:pPr>
                <a:defRPr/>
              </a:pPr>
              <a:t>41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901420869"/>
              </p:ext>
            </p:extLst>
          </p:nvPr>
        </p:nvGraphicFramePr>
        <p:xfrm>
          <a:off x="152400" y="1046101"/>
          <a:ext cx="8525193" cy="4945085"/>
        </p:xfrm>
        <a:graphic>
          <a:graphicData uri="http://schemas.openxmlformats.org/drawingml/2006/table">
            <a:tbl>
              <a:tblPr firstRow="1" bandRow="1">
                <a:tableStyleId>{5C22544A-7EE6-4342-B048-85BDC9FD1C3A}</a:tableStyleId>
              </a:tblPr>
              <a:tblGrid>
                <a:gridCol w="3505200">
                  <a:extLst>
                    <a:ext uri="{9D8B030D-6E8A-4147-A177-3AD203B41FA5}">
                      <a16:colId xmlns:a16="http://schemas.microsoft.com/office/drawing/2014/main" xmlns="" val="20000"/>
                    </a:ext>
                  </a:extLst>
                </a:gridCol>
                <a:gridCol w="1286193">
                  <a:extLst>
                    <a:ext uri="{9D8B030D-6E8A-4147-A177-3AD203B41FA5}">
                      <a16:colId xmlns:a16="http://schemas.microsoft.com/office/drawing/2014/main" xmlns="" val="20001"/>
                    </a:ext>
                  </a:extLst>
                </a:gridCol>
                <a:gridCol w="1522971">
                  <a:extLst>
                    <a:ext uri="{9D8B030D-6E8A-4147-A177-3AD203B41FA5}">
                      <a16:colId xmlns:a16="http://schemas.microsoft.com/office/drawing/2014/main" xmlns="" val="20002"/>
                    </a:ext>
                  </a:extLst>
                </a:gridCol>
                <a:gridCol w="2210829">
                  <a:extLst>
                    <a:ext uri="{9D8B030D-6E8A-4147-A177-3AD203B41FA5}">
                      <a16:colId xmlns:a16="http://schemas.microsoft.com/office/drawing/2014/main" xmlns="" val="20003"/>
                    </a:ext>
                  </a:extLst>
                </a:gridCol>
              </a:tblGrid>
              <a:tr h="534105">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Component </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Centre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State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Total requirement for 2020-21</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359906">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Cost of Food grains</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10.90</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r"/>
                      <a:r>
                        <a:rPr lang="en-US" sz="1500" b="1" dirty="0">
                          <a:solidFill>
                            <a:schemeClr val="bg2">
                              <a:lumMod val="25000"/>
                            </a:schemeClr>
                          </a:solidFill>
                          <a:latin typeface="Bookman Old Style" pitchFamily="18" charset="0"/>
                          <a:ea typeface="Tahoma" pitchFamily="34" charset="0"/>
                          <a:cs typeface="Tahoma" pitchFamily="34" charset="0"/>
                        </a:rPr>
                        <a:t>10.90</a:t>
                      </a:r>
                    </a:p>
                  </a:txBody>
                  <a:tcPr>
                    <a:solidFill>
                      <a:schemeClr val="accent3">
                        <a:lumMod val="40000"/>
                        <a:lumOff val="60000"/>
                      </a:schemeClr>
                    </a:solidFill>
                  </a:tcPr>
                </a:tc>
                <a:extLst>
                  <a:ext uri="{0D108BD9-81ED-4DB2-BD59-A6C34878D82A}">
                    <a16:rowId xmlns:a16="http://schemas.microsoft.com/office/drawing/2014/main" xmlns="" val="10001"/>
                  </a:ext>
                </a:extLst>
              </a:tr>
              <a:tr h="311561">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Transportation Cost</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4.80</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4.80</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r h="311561">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Cooking Cost</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111.91</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74.63</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186.54</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r h="567673">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Honorarium </a:t>
                      </a:r>
                      <a:r>
                        <a:rPr lang="en-US" sz="1500" b="1" baseline="0" dirty="0">
                          <a:solidFill>
                            <a:schemeClr val="bg2">
                              <a:lumMod val="25000"/>
                            </a:schemeClr>
                          </a:solidFill>
                          <a:latin typeface="Bookman Old Style" pitchFamily="18" charset="0"/>
                          <a:ea typeface="Tahoma" pitchFamily="34" charset="0"/>
                          <a:cs typeface="Tahoma" pitchFamily="34" charset="0"/>
                        </a:rPr>
                        <a:t>Cook cum Helper @ Rs.3500/- per month</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17.75</a:t>
                      </a: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85.82</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103.57</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4"/>
                  </a:ext>
                </a:extLst>
              </a:tr>
              <a:tr h="311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a:solidFill>
                            <a:schemeClr val="bg2">
                              <a:lumMod val="25000"/>
                            </a:schemeClr>
                          </a:solidFill>
                          <a:latin typeface="Bookman Old Style" pitchFamily="18" charset="0"/>
                          <a:ea typeface="Tahoma" pitchFamily="34" charset="0"/>
                          <a:cs typeface="Tahoma" pitchFamily="34" charset="0"/>
                        </a:rPr>
                        <a:t>Cooks Uniform</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1.80</a:t>
                      </a:r>
                    </a:p>
                  </a:txBody>
                  <a:tcPr>
                    <a:solidFill>
                      <a:schemeClr val="accent3">
                        <a:lumMod val="40000"/>
                        <a:lumOff val="60000"/>
                      </a:schemeClr>
                    </a:solidFill>
                  </a:tcPr>
                </a:tc>
                <a:tc>
                  <a:txBody>
                    <a:bodyPr/>
                    <a:lstStyle/>
                    <a:p>
                      <a:pPr algn="r"/>
                      <a:r>
                        <a:rPr lang="en-US" sz="1500" b="1" dirty="0">
                          <a:solidFill>
                            <a:schemeClr val="bg2">
                              <a:lumMod val="25000"/>
                            </a:schemeClr>
                          </a:solidFill>
                          <a:latin typeface="Bookman Old Style" pitchFamily="18" charset="0"/>
                          <a:ea typeface="Tahoma" pitchFamily="34" charset="0"/>
                          <a:cs typeface="Tahoma" pitchFamily="34" charset="0"/>
                        </a:rPr>
                        <a:t>1.80</a:t>
                      </a:r>
                    </a:p>
                  </a:txBody>
                  <a:tcPr>
                    <a:solidFill>
                      <a:schemeClr val="accent3">
                        <a:lumMod val="40000"/>
                        <a:lumOff val="60000"/>
                      </a:schemeClr>
                    </a:solidFill>
                  </a:tcPr>
                </a:tc>
                <a:extLst>
                  <a:ext uri="{0D108BD9-81ED-4DB2-BD59-A6C34878D82A}">
                    <a16:rowId xmlns:a16="http://schemas.microsoft.com/office/drawing/2014/main" xmlns="" val="10005"/>
                  </a:ext>
                </a:extLst>
              </a:tr>
              <a:tr h="311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500" b="1" dirty="0">
                          <a:solidFill>
                            <a:schemeClr val="bg2">
                              <a:lumMod val="25000"/>
                            </a:schemeClr>
                          </a:solidFill>
                          <a:latin typeface="Bookman Old Style" pitchFamily="18" charset="0"/>
                          <a:ea typeface="Tahoma" pitchFamily="34" charset="0"/>
                          <a:cs typeface="Tahoma" pitchFamily="34" charset="0"/>
                        </a:rPr>
                        <a:t>Office Expenses</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r"/>
                      <a:r>
                        <a:rPr lang="en-US" sz="1500" b="1" dirty="0">
                          <a:solidFill>
                            <a:schemeClr val="bg2">
                              <a:lumMod val="25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extLst>
                  <a:ext uri="{0D108BD9-81ED-4DB2-BD59-A6C34878D82A}">
                    <a16:rowId xmlns:a16="http://schemas.microsoft.com/office/drawing/2014/main" xmlns="" val="10006"/>
                  </a:ext>
                </a:extLst>
              </a:tr>
              <a:tr h="31156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2">
                              <a:lumMod val="25000"/>
                            </a:schemeClr>
                          </a:solidFill>
                          <a:latin typeface="Bookman Old Style" pitchFamily="18" charset="0"/>
                          <a:ea typeface="Tahoma" pitchFamily="34" charset="0"/>
                          <a:cs typeface="Tahoma" pitchFamily="34" charset="0"/>
                        </a:rPr>
                        <a:t>MME</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4.00</a:t>
                      </a: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a:t>
                      </a:r>
                    </a:p>
                  </a:txBody>
                  <a:tcPr>
                    <a:solidFill>
                      <a:schemeClr val="accent3">
                        <a:lumMod val="40000"/>
                        <a:lumOff val="60000"/>
                      </a:schemeClr>
                    </a:solidFill>
                  </a:tcPr>
                </a:tc>
                <a:tc>
                  <a:txBody>
                    <a:bodyPr/>
                    <a:lstStyle/>
                    <a:p>
                      <a:pPr algn="r"/>
                      <a:r>
                        <a:rPr lang="en-US" sz="1500" b="1" dirty="0">
                          <a:solidFill>
                            <a:schemeClr val="bg2">
                              <a:lumMod val="25000"/>
                            </a:schemeClr>
                          </a:solidFill>
                          <a:latin typeface="Bookman Old Style" pitchFamily="18" charset="0"/>
                          <a:ea typeface="Tahoma" pitchFamily="34" charset="0"/>
                          <a:cs typeface="Tahoma" pitchFamily="34" charset="0"/>
                        </a:rPr>
                        <a:t>4.00</a:t>
                      </a:r>
                    </a:p>
                  </a:txBody>
                  <a:tcPr>
                    <a:solidFill>
                      <a:schemeClr val="accent3">
                        <a:lumMod val="40000"/>
                        <a:lumOff val="60000"/>
                      </a:schemeClr>
                    </a:solidFill>
                  </a:tcPr>
                </a:tc>
                <a:extLst>
                  <a:ext uri="{0D108BD9-81ED-4DB2-BD59-A6C34878D82A}">
                    <a16:rowId xmlns:a16="http://schemas.microsoft.com/office/drawing/2014/main" xmlns="" val="10007"/>
                  </a:ext>
                </a:extLst>
              </a:tr>
              <a:tr h="311561">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Milk Provision</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a:solidFill>
                            <a:schemeClr val="bg2">
                              <a:lumMod val="25000"/>
                            </a:schemeClr>
                          </a:solidFill>
                          <a:latin typeface="Bookman Old Style" pitchFamily="18" charset="0"/>
                          <a:ea typeface="Tahoma" pitchFamily="34" charset="0"/>
                          <a:cs typeface="Tahoma" pitchFamily="34" charset="0"/>
                        </a:rPr>
                        <a:t>0</a:t>
                      </a: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82.84</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82.84</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8"/>
                  </a:ext>
                </a:extLst>
              </a:tr>
              <a:tr h="311561">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Replacement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Devices</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14.50</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9.67</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24.17</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11561">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Repair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cum store</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0.14</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0.09</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0.23</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534105">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Flexi fund @5% for new intervention </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7.93</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dirty="0" smtClean="0">
                          <a:solidFill>
                            <a:schemeClr val="bg2">
                              <a:lumMod val="25000"/>
                            </a:schemeClr>
                          </a:solidFill>
                          <a:latin typeface="Bookman Old Style" pitchFamily="18" charset="0"/>
                          <a:ea typeface="Tahoma" pitchFamily="34" charset="0"/>
                          <a:cs typeface="Tahoma" pitchFamily="34" charset="0"/>
                        </a:rPr>
                        <a:t>5.28</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13.21</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5990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bg2">
                              <a:lumMod val="25000"/>
                            </a:schemeClr>
                          </a:solidFill>
                          <a:latin typeface="Bookman Old Style" pitchFamily="18" charset="0"/>
                          <a:ea typeface="Tahoma" pitchFamily="34" charset="0"/>
                          <a:cs typeface="Tahoma" pitchFamily="34" charset="0"/>
                        </a:rPr>
                        <a:t>Total</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bg2">
                              <a:lumMod val="25000"/>
                            </a:schemeClr>
                          </a:solidFill>
                          <a:latin typeface="Bookman Old Style" pitchFamily="18" charset="0"/>
                          <a:ea typeface="Tahoma" pitchFamily="34" charset="0"/>
                          <a:cs typeface="Tahoma" pitchFamily="34" charset="0"/>
                        </a:rPr>
                        <a:t>171.98</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IN" sz="1500" b="1" dirty="0" smtClean="0">
                          <a:solidFill>
                            <a:schemeClr val="bg2">
                              <a:lumMod val="25000"/>
                            </a:schemeClr>
                          </a:solidFill>
                          <a:latin typeface="Bookman Old Style" pitchFamily="18" charset="0"/>
                          <a:ea typeface="Tahoma" pitchFamily="34" charset="0"/>
                          <a:cs typeface="Tahoma" pitchFamily="34" charset="0"/>
                        </a:rPr>
                        <a:t>260.13</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r"/>
                      <a:r>
                        <a:rPr lang="en-US" sz="1500" b="1" dirty="0" smtClean="0">
                          <a:solidFill>
                            <a:schemeClr val="bg2">
                              <a:lumMod val="25000"/>
                            </a:schemeClr>
                          </a:solidFill>
                          <a:latin typeface="Bookman Old Style" pitchFamily="18" charset="0"/>
                          <a:ea typeface="Tahoma" pitchFamily="34" charset="0"/>
                          <a:cs typeface="Tahoma" pitchFamily="34" charset="0"/>
                        </a:rPr>
                        <a:t>432.11</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9"/>
                  </a:ext>
                </a:extLst>
              </a:tr>
            </a:tbl>
          </a:graphicData>
        </a:graphic>
      </p:graphicFrame>
      <p:sp>
        <p:nvSpPr>
          <p:cNvPr id="33848" name="TextBox 5"/>
          <p:cNvSpPr txBox="1">
            <a:spLocks noChangeArrowheads="1"/>
          </p:cNvSpPr>
          <p:nvPr/>
        </p:nvSpPr>
        <p:spPr bwMode="auto">
          <a:xfrm>
            <a:off x="6248400" y="609600"/>
            <a:ext cx="2514600" cy="369888"/>
          </a:xfrm>
          <a:prstGeom prst="rect">
            <a:avLst/>
          </a:prstGeom>
          <a:noFill/>
          <a:ln w="9525">
            <a:noFill/>
            <a:miter lim="800000"/>
            <a:headEnd/>
            <a:tailEnd/>
          </a:ln>
        </p:spPr>
        <p:txBody>
          <a:bodyPr>
            <a:spAutoFit/>
          </a:bodyPr>
          <a:lstStyle/>
          <a:p>
            <a:r>
              <a:rPr lang="en-US" b="1" dirty="0">
                <a:latin typeface="Constantia" pitchFamily="18" charset="0"/>
              </a:rPr>
              <a:t>     </a:t>
            </a:r>
            <a:endParaRPr lang="en-IN" b="1" dirty="0">
              <a:latin typeface="Constantia" pitchFamily="18" charset="0"/>
            </a:endParaRPr>
          </a:p>
        </p:txBody>
      </p:sp>
      <p:sp>
        <p:nvSpPr>
          <p:cNvPr id="9" name="TextBox 8"/>
          <p:cNvSpPr txBox="1"/>
          <p:nvPr/>
        </p:nvSpPr>
        <p:spPr>
          <a:xfrm>
            <a:off x="6477000" y="685800"/>
            <a:ext cx="1905000" cy="338554"/>
          </a:xfrm>
          <a:prstGeom prst="rect">
            <a:avLst/>
          </a:prstGeom>
          <a:noFill/>
        </p:spPr>
        <p:txBody>
          <a:bodyPr wrap="square" rtlCol="0">
            <a:spAutoFit/>
          </a:bodyPr>
          <a:lstStyle/>
          <a:p>
            <a:r>
              <a:rPr lang="en-US" sz="1600" b="1" dirty="0">
                <a:solidFill>
                  <a:schemeClr val="bg2">
                    <a:lumMod val="25000"/>
                  </a:schemeClr>
                </a:solidFill>
                <a:latin typeface="Bookman Old Style" pitchFamily="18" charset="0"/>
              </a:rPr>
              <a:t> (</a:t>
            </a:r>
            <a:r>
              <a:rPr lang="en-US" sz="1600" b="1" dirty="0" err="1">
                <a:solidFill>
                  <a:schemeClr val="bg2">
                    <a:lumMod val="25000"/>
                  </a:schemeClr>
                </a:solidFill>
                <a:latin typeface="Bookman Old Style" pitchFamily="18" charset="0"/>
              </a:rPr>
              <a:t>Rs.In</a:t>
            </a:r>
            <a:r>
              <a:rPr lang="en-US" sz="1600" b="1" dirty="0">
                <a:solidFill>
                  <a:schemeClr val="bg2">
                    <a:lumMod val="25000"/>
                  </a:schemeClr>
                </a:solidFill>
                <a:latin typeface="Bookman Old Style" pitchFamily="18" charset="0"/>
              </a:rPr>
              <a:t> Cr.)</a:t>
            </a:r>
            <a:endParaRPr lang="en-IN" sz="1600" b="1" dirty="0">
              <a:solidFill>
                <a:schemeClr val="bg2">
                  <a:lumMod val="25000"/>
                </a:schemeClr>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762000"/>
            <a:ext cx="8839200" cy="838200"/>
          </a:xfrm>
        </p:spPr>
        <p:txBody>
          <a:bodyPr>
            <a:normAutofit/>
          </a:bodyPr>
          <a:lstStyle/>
          <a:p>
            <a:pPr algn="ctr" fontAlgn="auto">
              <a:spcAft>
                <a:spcPts val="0"/>
              </a:spcAft>
              <a:defRPr/>
            </a:pPr>
            <a:r>
              <a:rPr lang="en-US" sz="2800" b="1" dirty="0">
                <a:solidFill>
                  <a:schemeClr val="tx1"/>
                </a:solidFill>
                <a:latin typeface="Bookman Old Style" pitchFamily="18" charset="0"/>
              </a:rPr>
              <a:t>Total requirement of Budget for  2020-21</a:t>
            </a:r>
            <a:endParaRPr lang="en-IN" sz="2800" b="1" dirty="0">
              <a:solidFill>
                <a:schemeClr val="tx1"/>
              </a:solidFill>
              <a:latin typeface="Bookman Old Style"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1813049096"/>
              </p:ext>
            </p:extLst>
          </p:nvPr>
        </p:nvGraphicFramePr>
        <p:xfrm>
          <a:off x="457200" y="2249800"/>
          <a:ext cx="8229600" cy="1467232"/>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xmlns="" val="20000"/>
                    </a:ext>
                  </a:extLst>
                </a:gridCol>
                <a:gridCol w="25146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609600">
                <a:tc gridSpan="3">
                  <a:txBody>
                    <a:bodyPr/>
                    <a:lstStyle/>
                    <a:p>
                      <a:pPr algn="r"/>
                      <a:r>
                        <a:rPr lang="en-US" sz="2000" dirty="0">
                          <a:solidFill>
                            <a:schemeClr val="tx1"/>
                          </a:solidFill>
                          <a:latin typeface="Bookman Old Style" pitchFamily="18" charset="0"/>
                          <a:cs typeface="Times New Roman" pitchFamily="18" charset="0"/>
                        </a:rPr>
                        <a:t>(Rs. in Cr.)</a:t>
                      </a:r>
                      <a:endParaRPr lang="en-IN" sz="2000" dirty="0">
                        <a:solidFill>
                          <a:schemeClr val="tx1"/>
                        </a:solidFill>
                        <a:latin typeface="Bookman Old Style" pitchFamily="18" charset="0"/>
                        <a:cs typeface="Times New Roman" pitchFamily="18" charset="0"/>
                      </a:endParaRPr>
                    </a:p>
                  </a:txBody>
                  <a:tcPr>
                    <a:solidFill>
                      <a:schemeClr val="accent3">
                        <a:lumMod val="40000"/>
                        <a:lumOff val="60000"/>
                      </a:schemeClr>
                    </a:solidFill>
                  </a:tcPr>
                </a:tc>
                <a:tc hMerge="1">
                  <a:txBody>
                    <a:bodyPr/>
                    <a:lstStyle/>
                    <a:p>
                      <a:endParaRPr lang="en-IN" sz="3200" dirty="0">
                        <a:latin typeface="Times New Roman" pitchFamily="18" charset="0"/>
                        <a:cs typeface="Times New Roman" pitchFamily="18" charset="0"/>
                      </a:endParaRPr>
                    </a:p>
                  </a:txBody>
                  <a:tcPr/>
                </a:tc>
                <a:tc hMerge="1">
                  <a:txBody>
                    <a:bodyPr/>
                    <a:lstStyle/>
                    <a:p>
                      <a:endParaRPr lang="en-IN" sz="3200" dirty="0">
                        <a:latin typeface="Times New Roman" pitchFamily="18" charset="0"/>
                        <a:cs typeface="Times New Roman" pitchFamily="18" charset="0"/>
                      </a:endParaRPr>
                    </a:p>
                  </a:txBody>
                  <a:tcPr/>
                </a:tc>
                <a:extLst>
                  <a:ext uri="{0D108BD9-81ED-4DB2-BD59-A6C34878D82A}">
                    <a16:rowId xmlns:a16="http://schemas.microsoft.com/office/drawing/2014/main" xmlns="" val="10000"/>
                  </a:ext>
                </a:extLst>
              </a:tr>
              <a:tr h="461392">
                <a:tc>
                  <a:txBody>
                    <a:bodyPr/>
                    <a:lstStyle/>
                    <a:p>
                      <a:pPr algn="ctr"/>
                      <a:r>
                        <a:rPr lang="en-US" sz="2000" b="1" dirty="0">
                          <a:solidFill>
                            <a:schemeClr val="tx1"/>
                          </a:solidFill>
                          <a:latin typeface="Bookman Old Style" pitchFamily="18" charset="0"/>
                          <a:cs typeface="Times New Roman" pitchFamily="18" charset="0"/>
                        </a:rPr>
                        <a:t>Center’s Share</a:t>
                      </a:r>
                      <a:endParaRPr lang="en-IN" sz="2000" b="1" dirty="0">
                        <a:solidFill>
                          <a:schemeClr val="tx1"/>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a:solidFill>
                            <a:schemeClr val="tx1"/>
                          </a:solidFill>
                          <a:latin typeface="Bookman Old Style" pitchFamily="18" charset="0"/>
                          <a:cs typeface="Times New Roman" pitchFamily="18" charset="0"/>
                        </a:rPr>
                        <a:t>State’s Share</a:t>
                      </a:r>
                      <a:endParaRPr lang="en-IN" sz="2000" b="1" dirty="0">
                        <a:solidFill>
                          <a:schemeClr val="tx1"/>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ctr"/>
                      <a:r>
                        <a:rPr lang="en-US" sz="2000" b="1" dirty="0">
                          <a:solidFill>
                            <a:schemeClr val="tx1"/>
                          </a:solidFill>
                          <a:latin typeface="Bookman Old Style" pitchFamily="18" charset="0"/>
                          <a:cs typeface="Times New Roman" pitchFamily="18" charset="0"/>
                        </a:rPr>
                        <a:t>Total</a:t>
                      </a:r>
                      <a:endParaRPr lang="en-IN" sz="2000" b="1" dirty="0">
                        <a:solidFill>
                          <a:schemeClr val="tx1"/>
                        </a:solidFill>
                        <a:latin typeface="Bookman Old Style" pitchFamily="18"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360040">
                <a:tc>
                  <a:txBody>
                    <a:bodyPr/>
                    <a:lstStyle/>
                    <a:p>
                      <a:pPr algn="ctr"/>
                      <a:r>
                        <a:rPr lang="en-IN" sz="2000" b="0" dirty="0" smtClean="0">
                          <a:solidFill>
                            <a:schemeClr val="tx1"/>
                          </a:solidFill>
                          <a:latin typeface="Bookman Old Style" pitchFamily="18" charset="0"/>
                          <a:ea typeface="Tahoma" pitchFamily="34" charset="0"/>
                          <a:cs typeface="Tahoma" pitchFamily="34" charset="0"/>
                        </a:rPr>
                        <a:t>171.98</a:t>
                      </a:r>
                      <a:endParaRPr lang="en-IN" sz="2000" b="0" dirty="0">
                        <a:solidFill>
                          <a:schemeClr val="tx1"/>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IN" sz="2000" b="0" dirty="0" smtClean="0">
                          <a:solidFill>
                            <a:schemeClr val="tx1"/>
                          </a:solidFill>
                          <a:latin typeface="Bookman Old Style" pitchFamily="18" charset="0"/>
                          <a:ea typeface="Tahoma" pitchFamily="34" charset="0"/>
                          <a:cs typeface="Tahoma" pitchFamily="34" charset="0"/>
                        </a:rPr>
                        <a:t>260.13</a:t>
                      </a:r>
                      <a:endParaRPr lang="en-IN" sz="2000" b="0" dirty="0">
                        <a:solidFill>
                          <a:schemeClr val="tx1"/>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2000" b="0" dirty="0" smtClean="0">
                          <a:solidFill>
                            <a:schemeClr val="tx1"/>
                          </a:solidFill>
                          <a:latin typeface="Bookman Old Style" pitchFamily="18" charset="0"/>
                          <a:ea typeface="Tahoma" pitchFamily="34" charset="0"/>
                          <a:cs typeface="Tahoma" pitchFamily="34" charset="0"/>
                        </a:rPr>
                        <a:t>432.11</a:t>
                      </a:r>
                      <a:endParaRPr lang="en-US" sz="2000" b="0" dirty="0">
                        <a:solidFill>
                          <a:schemeClr val="tx1"/>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bl>
          </a:graphicData>
        </a:graphic>
      </p:graphicFrame>
      <p:sp>
        <p:nvSpPr>
          <p:cNvPr id="4" name="Slide Number Placeholder 3"/>
          <p:cNvSpPr>
            <a:spLocks noGrp="1"/>
          </p:cNvSpPr>
          <p:nvPr>
            <p:ph type="sldNum" sz="quarter" idx="15"/>
          </p:nvPr>
        </p:nvSpPr>
        <p:spPr/>
        <p:txBody>
          <a:bodyPr/>
          <a:lstStyle/>
          <a:p>
            <a:pPr>
              <a:defRPr/>
            </a:pPr>
            <a:fld id="{7EF30A7F-B13F-4AF5-9626-D7998AC16AE9}" type="slidenum">
              <a:rPr lang="en-US"/>
              <a:pPr>
                <a:defRPr/>
              </a:pPr>
              <a:t>42</a:t>
            </a:fld>
            <a:endParaRPr lang="en-US" dirty="0"/>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85720" y="0"/>
            <a:ext cx="8686800" cy="685800"/>
          </a:xfrm>
        </p:spPr>
        <p:txBody>
          <a:bodyPr>
            <a:normAutofit/>
          </a:bodyPr>
          <a:lstStyle/>
          <a:p>
            <a:pPr algn="ctr"/>
            <a:r>
              <a:rPr lang="en-US" sz="2000" b="1" dirty="0">
                <a:solidFill>
                  <a:schemeClr val="tx1"/>
                </a:solidFill>
                <a:effectLst>
                  <a:outerShdw blurRad="38100" dist="38100" dir="2700000" algn="tl">
                    <a:srgbClr val="000000">
                      <a:alpha val="43137"/>
                    </a:srgbClr>
                  </a:outerShdw>
                </a:effectLst>
                <a:latin typeface="Bookman Old Style" pitchFamily="18" charset="0"/>
              </a:rPr>
              <a:t>Requirement of Budget for the Year 2020-21(Primary Stage</a:t>
            </a:r>
            <a:r>
              <a:rPr lang="en-US" sz="2000" b="1" dirty="0">
                <a:solidFill>
                  <a:schemeClr val="tx1"/>
                </a:solidFill>
                <a:latin typeface="Bookman Old Style" pitchFamily="18" charset="0"/>
              </a:rPr>
              <a:t>)</a:t>
            </a:r>
            <a:endParaRPr lang="en-IN" sz="2000" b="1" dirty="0">
              <a:solidFill>
                <a:schemeClr val="tx1"/>
              </a:solidFill>
              <a:latin typeface="Bookman Old Style" pitchFamily="18" charset="0"/>
            </a:endParaRPr>
          </a:p>
        </p:txBody>
      </p:sp>
      <p:sp>
        <p:nvSpPr>
          <p:cNvPr id="6" name="Slide Number Placeholder 5"/>
          <p:cNvSpPr>
            <a:spLocks noGrp="1"/>
          </p:cNvSpPr>
          <p:nvPr>
            <p:ph type="sldNum" sz="quarter" idx="15"/>
          </p:nvPr>
        </p:nvSpPr>
        <p:spPr/>
        <p:txBody>
          <a:bodyPr/>
          <a:lstStyle/>
          <a:p>
            <a:pPr>
              <a:defRPr/>
            </a:pPr>
            <a:fld id="{A7B96499-146A-42EF-984C-0273DA1C01FB}" type="slidenum">
              <a:rPr lang="en-US"/>
              <a:pPr>
                <a:defRPr/>
              </a:pPr>
              <a:t>43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307967748"/>
              </p:ext>
            </p:extLst>
          </p:nvPr>
        </p:nvGraphicFramePr>
        <p:xfrm>
          <a:off x="152399" y="1219201"/>
          <a:ext cx="8686801" cy="5257618"/>
        </p:xfrm>
        <a:graphic>
          <a:graphicData uri="http://schemas.openxmlformats.org/drawingml/2006/table">
            <a:tbl>
              <a:tblPr firstRow="1" bandRow="1">
                <a:tableStyleId>{5C22544A-7EE6-4342-B048-85BDC9FD1C3A}</a:tableStyleId>
              </a:tblPr>
              <a:tblGrid>
                <a:gridCol w="3657601">
                  <a:extLst>
                    <a:ext uri="{9D8B030D-6E8A-4147-A177-3AD203B41FA5}">
                      <a16:colId xmlns:a16="http://schemas.microsoft.com/office/drawing/2014/main" xmlns="" val="20000"/>
                    </a:ext>
                  </a:extLst>
                </a:gridCol>
                <a:gridCol w="1447800">
                  <a:extLst>
                    <a:ext uri="{9D8B030D-6E8A-4147-A177-3AD203B41FA5}">
                      <a16:colId xmlns:a16="http://schemas.microsoft.com/office/drawing/2014/main" xmlns="" val="20001"/>
                    </a:ext>
                  </a:extLst>
                </a:gridCol>
                <a:gridCol w="1447800">
                  <a:extLst>
                    <a:ext uri="{9D8B030D-6E8A-4147-A177-3AD203B41FA5}">
                      <a16:colId xmlns:a16="http://schemas.microsoft.com/office/drawing/2014/main" xmlns="" val="20002"/>
                    </a:ext>
                  </a:extLst>
                </a:gridCol>
                <a:gridCol w="2133600">
                  <a:extLst>
                    <a:ext uri="{9D8B030D-6E8A-4147-A177-3AD203B41FA5}">
                      <a16:colId xmlns:a16="http://schemas.microsoft.com/office/drawing/2014/main" xmlns="" val="20003"/>
                    </a:ext>
                  </a:extLst>
                </a:gridCol>
              </a:tblGrid>
              <a:tr h="526108">
                <a:tc>
                  <a:txBody>
                    <a:bodyPr/>
                    <a:lstStyle/>
                    <a:p>
                      <a:r>
                        <a:rPr lang="en-US" sz="1500" dirty="0">
                          <a:solidFill>
                            <a:schemeClr val="tx2">
                              <a:lumMod val="75000"/>
                            </a:schemeClr>
                          </a:solidFill>
                          <a:latin typeface="Bookman Old Style" pitchFamily="18" charset="0"/>
                          <a:ea typeface="Tahoma" pitchFamily="34" charset="0"/>
                          <a:cs typeface="Tahoma" pitchFamily="34" charset="0"/>
                        </a:rPr>
                        <a:t>Component </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tx2">
                              <a:lumMod val="75000"/>
                            </a:schemeClr>
                          </a:solidFill>
                          <a:latin typeface="Bookman Old Style" pitchFamily="18" charset="0"/>
                          <a:ea typeface="Tahoma" pitchFamily="34" charset="0"/>
                          <a:cs typeface="Tahoma" pitchFamily="34" charset="0"/>
                        </a:rPr>
                        <a:t>Centre</a:t>
                      </a:r>
                      <a:r>
                        <a:rPr lang="en-US" sz="1500" baseline="0" dirty="0">
                          <a:solidFill>
                            <a:schemeClr val="tx2">
                              <a:lumMod val="75000"/>
                            </a:schemeClr>
                          </a:solidFill>
                          <a:latin typeface="Bookman Old Style" pitchFamily="18" charset="0"/>
                          <a:ea typeface="Tahoma" pitchFamily="34" charset="0"/>
                          <a:cs typeface="Tahoma" pitchFamily="34" charset="0"/>
                        </a:rPr>
                        <a:t> Share</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tx2">
                              <a:lumMod val="75000"/>
                            </a:schemeClr>
                          </a:solidFill>
                          <a:latin typeface="Bookman Old Style" pitchFamily="18" charset="0"/>
                          <a:ea typeface="Tahoma" pitchFamily="34" charset="0"/>
                          <a:cs typeface="Tahoma" pitchFamily="34" charset="0"/>
                        </a:rPr>
                        <a:t>State</a:t>
                      </a:r>
                      <a:r>
                        <a:rPr lang="en-US" sz="1500" baseline="0" dirty="0">
                          <a:solidFill>
                            <a:schemeClr val="tx2">
                              <a:lumMod val="75000"/>
                            </a:schemeClr>
                          </a:solidFill>
                          <a:latin typeface="Bookman Old Style" pitchFamily="18" charset="0"/>
                          <a:ea typeface="Tahoma" pitchFamily="34" charset="0"/>
                          <a:cs typeface="Tahoma" pitchFamily="34" charset="0"/>
                        </a:rPr>
                        <a:t> Share</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ctr"/>
                      <a:r>
                        <a:rPr lang="en-US" sz="1500" dirty="0">
                          <a:solidFill>
                            <a:schemeClr val="tx2">
                              <a:lumMod val="75000"/>
                            </a:schemeClr>
                          </a:solidFill>
                          <a:latin typeface="Bookman Old Style" pitchFamily="18" charset="0"/>
                          <a:ea typeface="Tahoma" pitchFamily="34" charset="0"/>
                          <a:cs typeface="Tahoma" pitchFamily="34" charset="0"/>
                        </a:rPr>
                        <a:t>Total requirement for 2020-21</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343152">
                <a:tc>
                  <a:txBody>
                    <a:bodyPr/>
                    <a:lstStyle/>
                    <a:p>
                      <a:r>
                        <a:rPr lang="en-US" sz="1500" b="1" dirty="0">
                          <a:solidFill>
                            <a:schemeClr val="tx2">
                              <a:lumMod val="75000"/>
                            </a:schemeClr>
                          </a:solidFill>
                          <a:latin typeface="Bookman Old Style" pitchFamily="18" charset="0"/>
                          <a:ea typeface="Tahoma" pitchFamily="34" charset="0"/>
                          <a:cs typeface="Tahoma" pitchFamily="34" charset="0"/>
                        </a:rPr>
                        <a:t>Cost of Food grains</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5.40</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tx2">
                              <a:lumMod val="75000"/>
                            </a:schemeClr>
                          </a:solidFill>
                          <a:latin typeface="Bookman Old Style" pitchFamily="18" charset="0"/>
                          <a:ea typeface="Tahoma" pitchFamily="34" charset="0"/>
                          <a:cs typeface="Tahoma" pitchFamily="34" charset="0"/>
                        </a:rPr>
                        <a:t>5.40</a:t>
                      </a:r>
                    </a:p>
                  </a:txBody>
                  <a:tcPr>
                    <a:solidFill>
                      <a:schemeClr val="accent3">
                        <a:lumMod val="40000"/>
                        <a:lumOff val="60000"/>
                      </a:schemeClr>
                    </a:solidFill>
                  </a:tcPr>
                </a:tc>
                <a:extLst>
                  <a:ext uri="{0D108BD9-81ED-4DB2-BD59-A6C34878D82A}">
                    <a16:rowId xmlns:a16="http://schemas.microsoft.com/office/drawing/2014/main" xmlns="" val="10001"/>
                  </a:ext>
                </a:extLst>
              </a:tr>
              <a:tr h="306896">
                <a:tc>
                  <a:txBody>
                    <a:bodyPr/>
                    <a:lstStyle/>
                    <a:p>
                      <a:r>
                        <a:rPr lang="en-US" sz="1500" b="1" dirty="0">
                          <a:solidFill>
                            <a:schemeClr val="tx2">
                              <a:lumMod val="75000"/>
                            </a:schemeClr>
                          </a:solidFill>
                          <a:latin typeface="Bookman Old Style" pitchFamily="18" charset="0"/>
                          <a:ea typeface="Tahoma" pitchFamily="34" charset="0"/>
                          <a:cs typeface="Tahoma" pitchFamily="34" charset="0"/>
                        </a:rPr>
                        <a:t>Transportation Cost</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1.65</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1.65</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r h="308651">
                <a:tc>
                  <a:txBody>
                    <a:bodyPr/>
                    <a:lstStyle/>
                    <a:p>
                      <a:r>
                        <a:rPr lang="en-US" sz="1500" b="1" dirty="0">
                          <a:solidFill>
                            <a:schemeClr val="tx2">
                              <a:lumMod val="75000"/>
                            </a:schemeClr>
                          </a:solidFill>
                          <a:latin typeface="Bookman Old Style" pitchFamily="18" charset="0"/>
                          <a:ea typeface="Tahoma" pitchFamily="34" charset="0"/>
                          <a:cs typeface="Tahoma" pitchFamily="34" charset="0"/>
                        </a:rPr>
                        <a:t>Cooking Cost</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5</a:t>
                      </a:r>
                      <a:r>
                        <a:rPr lang="en-IN" sz="1500" dirty="0" smtClean="0">
                          <a:solidFill>
                            <a:schemeClr val="tx2">
                              <a:lumMod val="75000"/>
                            </a:schemeClr>
                          </a:solidFill>
                          <a:latin typeface="Bookman Old Style" pitchFamily="18" charset="0"/>
                          <a:ea typeface="Tahoma" pitchFamily="34" charset="0"/>
                          <a:cs typeface="Tahoma" pitchFamily="34" charset="0"/>
                        </a:rPr>
                        <a:t>5.27</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3</a:t>
                      </a:r>
                      <a:r>
                        <a:rPr lang="en-IN" sz="1500" dirty="0" smtClean="0">
                          <a:solidFill>
                            <a:schemeClr val="tx2">
                              <a:lumMod val="75000"/>
                            </a:schemeClr>
                          </a:solidFill>
                          <a:latin typeface="Bookman Old Style" pitchFamily="18" charset="0"/>
                          <a:ea typeface="Tahoma" pitchFamily="34" charset="0"/>
                          <a:cs typeface="Tahoma" pitchFamily="34" charset="0"/>
                        </a:rPr>
                        <a:t>6.85</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92.12</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r h="862276">
                <a:tc>
                  <a:txBody>
                    <a:bodyPr/>
                    <a:lstStyle/>
                    <a:p>
                      <a:r>
                        <a:rPr lang="en-US" sz="1500" dirty="0">
                          <a:solidFill>
                            <a:schemeClr val="tx2">
                              <a:lumMod val="75000"/>
                            </a:schemeClr>
                          </a:solidFill>
                          <a:latin typeface="Bookman Old Style" pitchFamily="18" charset="0"/>
                          <a:ea typeface="Tahoma" pitchFamily="34" charset="0"/>
                          <a:cs typeface="Tahoma" pitchFamily="34" charset="0"/>
                        </a:rPr>
                        <a:t>Honorarium </a:t>
                      </a:r>
                      <a:r>
                        <a:rPr lang="en-US" sz="1500" baseline="0" dirty="0">
                          <a:solidFill>
                            <a:schemeClr val="tx2">
                              <a:lumMod val="75000"/>
                            </a:schemeClr>
                          </a:solidFill>
                          <a:latin typeface="Bookman Old Style" pitchFamily="18" charset="0"/>
                          <a:ea typeface="Tahoma" pitchFamily="34" charset="0"/>
                          <a:cs typeface="Tahoma" pitchFamily="34" charset="0"/>
                        </a:rPr>
                        <a:t>Cook cum Helper @ </a:t>
                      </a:r>
                      <a:r>
                        <a:rPr lang="en-US" sz="1500" b="1" baseline="0" dirty="0">
                          <a:solidFill>
                            <a:schemeClr val="tx2">
                              <a:lumMod val="75000"/>
                            </a:schemeClr>
                          </a:solidFill>
                          <a:latin typeface="Bookman Old Style" pitchFamily="18" charset="0"/>
                          <a:ea typeface="Tahoma" pitchFamily="34" charset="0"/>
                          <a:cs typeface="Tahoma" pitchFamily="34" charset="0"/>
                        </a:rPr>
                        <a:t>Rs. 3500 per month i.e. Rs.600/-CS &amp;Rs.2900/- SS</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10.89</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52.65</a:t>
                      </a:r>
                    </a:p>
                  </a:txBody>
                  <a:tcPr>
                    <a:solidFill>
                      <a:schemeClr val="accent3">
                        <a:lumMod val="40000"/>
                        <a:lumOff val="60000"/>
                      </a:schemeClr>
                    </a:solidFill>
                  </a:tcPr>
                </a:tc>
                <a:tc>
                  <a:txBody>
                    <a:bodyPr/>
                    <a:lstStyle/>
                    <a:p>
                      <a:pPr algn="l"/>
                      <a:r>
                        <a:rPr lang="en-US" sz="1500" dirty="0">
                          <a:solidFill>
                            <a:schemeClr val="tx2">
                              <a:lumMod val="75000"/>
                            </a:schemeClr>
                          </a:solidFill>
                          <a:latin typeface="Bookman Old Style" pitchFamily="18" charset="0"/>
                          <a:ea typeface="Tahoma" pitchFamily="34" charset="0"/>
                          <a:cs typeface="Tahoma" pitchFamily="34" charset="0"/>
                        </a:rPr>
                        <a:t>63.54</a:t>
                      </a:r>
                    </a:p>
                  </a:txBody>
                  <a:tcPr>
                    <a:solidFill>
                      <a:schemeClr val="accent3">
                        <a:lumMod val="40000"/>
                        <a:lumOff val="60000"/>
                      </a:schemeClr>
                    </a:solidFill>
                  </a:tcPr>
                </a:tc>
                <a:extLst>
                  <a:ext uri="{0D108BD9-81ED-4DB2-BD59-A6C34878D82A}">
                    <a16:rowId xmlns:a16="http://schemas.microsoft.com/office/drawing/2014/main" xmlns="" val="10004"/>
                  </a:ext>
                </a:extLst>
              </a:tr>
              <a:tr h="306896">
                <a:tc>
                  <a:txBody>
                    <a:bodyPr/>
                    <a:lstStyle/>
                    <a:p>
                      <a:r>
                        <a:rPr lang="en-IN" sz="1500" b="1" dirty="0">
                          <a:solidFill>
                            <a:schemeClr val="tx2">
                              <a:lumMod val="75000"/>
                            </a:schemeClr>
                          </a:solidFill>
                          <a:latin typeface="Bookman Old Style" pitchFamily="18" charset="0"/>
                          <a:ea typeface="Tahoma" pitchFamily="34" charset="0"/>
                          <a:cs typeface="Tahoma" pitchFamily="34" charset="0"/>
                        </a:rPr>
                        <a:t>Cooks Uniform</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a:t>
                      </a: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1.08</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1.08</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5"/>
                  </a:ext>
                </a:extLst>
              </a:tr>
              <a:tr h="306896">
                <a:tc>
                  <a:txBody>
                    <a:bodyPr/>
                    <a:lstStyle/>
                    <a:p>
                      <a:r>
                        <a:rPr lang="en-IN" sz="1500" b="1" dirty="0">
                          <a:solidFill>
                            <a:schemeClr val="tx2">
                              <a:lumMod val="75000"/>
                            </a:schemeClr>
                          </a:solidFill>
                          <a:latin typeface="Bookman Old Style" pitchFamily="18" charset="0"/>
                          <a:ea typeface="Tahoma" pitchFamily="34" charset="0"/>
                          <a:cs typeface="Tahoma" pitchFamily="34" charset="0"/>
                        </a:rPr>
                        <a:t>Office Expenses</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tx2">
                              <a:lumMod val="75000"/>
                            </a:schemeClr>
                          </a:solidFill>
                          <a:latin typeface="Bookman Old Style" pitchFamily="18" charset="0"/>
                          <a:ea typeface="Tahoma" pitchFamily="34" charset="0"/>
                          <a:cs typeface="Tahoma" pitchFamily="34" charset="0"/>
                        </a:rPr>
                        <a:t>0.05</a:t>
                      </a:r>
                    </a:p>
                  </a:txBody>
                  <a:tcPr>
                    <a:solidFill>
                      <a:schemeClr val="accent3">
                        <a:lumMod val="40000"/>
                        <a:lumOff val="60000"/>
                      </a:schemeClr>
                    </a:solidFill>
                  </a:tcPr>
                </a:tc>
                <a:extLst>
                  <a:ext uri="{0D108BD9-81ED-4DB2-BD59-A6C34878D82A}">
                    <a16:rowId xmlns:a16="http://schemas.microsoft.com/office/drawing/2014/main" xmlns="" val="10006"/>
                  </a:ext>
                </a:extLst>
              </a:tr>
              <a:tr h="306896">
                <a:tc>
                  <a:txBody>
                    <a:bodyPr/>
                    <a:lstStyle/>
                    <a:p>
                      <a:r>
                        <a:rPr lang="en-US" sz="1500" b="1" dirty="0">
                          <a:solidFill>
                            <a:schemeClr val="tx2">
                              <a:lumMod val="75000"/>
                            </a:schemeClr>
                          </a:solidFill>
                          <a:latin typeface="Bookman Old Style" pitchFamily="18" charset="0"/>
                          <a:ea typeface="Tahoma" pitchFamily="34" charset="0"/>
                          <a:cs typeface="Tahoma" pitchFamily="34" charset="0"/>
                        </a:rPr>
                        <a:t>MME</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2.00</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tx2">
                              <a:lumMod val="75000"/>
                            </a:schemeClr>
                          </a:solidFill>
                          <a:latin typeface="Bookman Old Style" pitchFamily="18" charset="0"/>
                          <a:ea typeface="Tahoma" pitchFamily="34" charset="0"/>
                          <a:cs typeface="Tahoma" pitchFamily="34" charset="0"/>
                        </a:rPr>
                        <a:t>2.00</a:t>
                      </a:r>
                    </a:p>
                  </a:txBody>
                  <a:tcPr>
                    <a:solidFill>
                      <a:schemeClr val="accent3">
                        <a:lumMod val="40000"/>
                        <a:lumOff val="60000"/>
                      </a:schemeClr>
                    </a:solidFill>
                  </a:tcPr>
                </a:tc>
                <a:extLst>
                  <a:ext uri="{0D108BD9-81ED-4DB2-BD59-A6C34878D82A}">
                    <a16:rowId xmlns:a16="http://schemas.microsoft.com/office/drawing/2014/main" xmlns="" val="10007"/>
                  </a:ext>
                </a:extLst>
              </a:tr>
              <a:tr h="344890">
                <a:tc>
                  <a:txBody>
                    <a:bodyPr/>
                    <a:lstStyle/>
                    <a:p>
                      <a:r>
                        <a:rPr lang="en-IN" sz="1500" b="1" dirty="0">
                          <a:solidFill>
                            <a:schemeClr val="tx2">
                              <a:lumMod val="75000"/>
                            </a:schemeClr>
                          </a:solidFill>
                          <a:latin typeface="Bookman Old Style" pitchFamily="18" charset="0"/>
                          <a:ea typeface="Tahoma" pitchFamily="34" charset="0"/>
                          <a:cs typeface="Tahoma" pitchFamily="34" charset="0"/>
                        </a:rPr>
                        <a:t>Milk Provision </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IN" sz="1500" dirty="0">
                          <a:solidFill>
                            <a:schemeClr val="tx2">
                              <a:lumMod val="75000"/>
                            </a:schemeClr>
                          </a:solidFill>
                          <a:latin typeface="Bookman Old Style" pitchFamily="18" charset="0"/>
                          <a:ea typeface="Tahoma" pitchFamily="34" charset="0"/>
                          <a:cs typeface="Tahoma" pitchFamily="34" charset="0"/>
                        </a:rPr>
                        <a:t>49.19</a:t>
                      </a:r>
                    </a:p>
                  </a:txBody>
                  <a:tcPr>
                    <a:solidFill>
                      <a:schemeClr val="accent3">
                        <a:lumMod val="40000"/>
                        <a:lumOff val="60000"/>
                      </a:schemeClr>
                    </a:solidFill>
                  </a:tcPr>
                </a:tc>
                <a:tc>
                  <a:txBody>
                    <a:bodyPr/>
                    <a:lstStyle/>
                    <a:p>
                      <a:pPr algn="l"/>
                      <a:r>
                        <a:rPr lang="en-US" sz="1500" dirty="0">
                          <a:solidFill>
                            <a:schemeClr val="tx2">
                              <a:lumMod val="75000"/>
                            </a:schemeClr>
                          </a:solidFill>
                          <a:latin typeface="Bookman Old Style" pitchFamily="18" charset="0"/>
                          <a:ea typeface="Tahoma" pitchFamily="34" charset="0"/>
                          <a:cs typeface="Tahoma" pitchFamily="34" charset="0"/>
                        </a:rPr>
                        <a:t>49.19</a:t>
                      </a:r>
                    </a:p>
                  </a:txBody>
                  <a:tcPr>
                    <a:solidFill>
                      <a:schemeClr val="accent3">
                        <a:lumMod val="40000"/>
                        <a:lumOff val="60000"/>
                      </a:schemeClr>
                    </a:solidFill>
                  </a:tcPr>
                </a:tc>
                <a:extLst>
                  <a:ext uri="{0D108BD9-81ED-4DB2-BD59-A6C34878D82A}">
                    <a16:rowId xmlns:a16="http://schemas.microsoft.com/office/drawing/2014/main" xmlns="" val="10008"/>
                  </a:ext>
                </a:extLst>
              </a:tr>
              <a:tr h="344890">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Replacement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Devices</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6.98</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4.66</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11.64</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44890">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Repair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cum store</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0.07</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0.04</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0.11</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44890">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Flexi fund @5% for new intervention </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3.96</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tx2">
                              <a:lumMod val="75000"/>
                            </a:schemeClr>
                          </a:solidFill>
                          <a:latin typeface="Bookman Old Style" pitchFamily="18" charset="0"/>
                          <a:ea typeface="Tahoma" pitchFamily="34" charset="0"/>
                          <a:cs typeface="Tahoma" pitchFamily="34" charset="0"/>
                        </a:rPr>
                        <a:t>2.64</a:t>
                      </a:r>
                      <a:endParaRPr lang="en-IN"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tx2">
                              <a:lumMod val="75000"/>
                            </a:schemeClr>
                          </a:solidFill>
                          <a:latin typeface="Bookman Old Style" pitchFamily="18" charset="0"/>
                          <a:ea typeface="Tahoma" pitchFamily="34" charset="0"/>
                          <a:cs typeface="Tahoma" pitchFamily="34" charset="0"/>
                        </a:rPr>
                        <a:t>6.60</a:t>
                      </a:r>
                      <a:endParaRPr lang="en-US" sz="1500"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06896">
                <a:tc>
                  <a:txBody>
                    <a:bodyPr/>
                    <a:lstStyle/>
                    <a:p>
                      <a:r>
                        <a:rPr lang="en-US" sz="1500" b="1" dirty="0">
                          <a:solidFill>
                            <a:schemeClr val="tx2">
                              <a:lumMod val="75000"/>
                            </a:schemeClr>
                          </a:solidFill>
                          <a:latin typeface="Bookman Old Style" pitchFamily="18" charset="0"/>
                          <a:ea typeface="Tahoma" pitchFamily="34" charset="0"/>
                          <a:cs typeface="Tahoma" pitchFamily="34" charset="0"/>
                        </a:rPr>
                        <a:t>Total</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75000"/>
                            </a:schemeClr>
                          </a:solidFill>
                          <a:latin typeface="Bookman Old Style" pitchFamily="18" charset="0"/>
                          <a:ea typeface="Tahoma" pitchFamily="34" charset="0"/>
                          <a:cs typeface="Tahoma" pitchFamily="34" charset="0"/>
                        </a:rPr>
                        <a:t>86.27</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tx2">
                              <a:lumMod val="75000"/>
                            </a:schemeClr>
                          </a:solidFill>
                          <a:latin typeface="Bookman Old Style" pitchFamily="18" charset="0"/>
                          <a:ea typeface="Tahoma" pitchFamily="34" charset="0"/>
                          <a:cs typeface="Tahoma" pitchFamily="34" charset="0"/>
                        </a:rPr>
                        <a:t>147.12</a:t>
                      </a:r>
                      <a:endParaRPr lang="en-IN"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tx2">
                              <a:lumMod val="75000"/>
                            </a:schemeClr>
                          </a:solidFill>
                          <a:latin typeface="Bookman Old Style" pitchFamily="18" charset="0"/>
                          <a:ea typeface="Tahoma" pitchFamily="34" charset="0"/>
                          <a:cs typeface="Tahoma" pitchFamily="34" charset="0"/>
                        </a:rPr>
                        <a:t>233.39</a:t>
                      </a:r>
                      <a:endParaRPr lang="en-US" sz="1500" b="1" dirty="0">
                        <a:solidFill>
                          <a:schemeClr val="tx2">
                            <a:lumMod val="7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9"/>
                  </a:ext>
                </a:extLst>
              </a:tr>
            </a:tbl>
          </a:graphicData>
        </a:graphic>
      </p:graphicFrame>
      <p:sp>
        <p:nvSpPr>
          <p:cNvPr id="34862" name="TextBox 5"/>
          <p:cNvSpPr txBox="1">
            <a:spLocks noChangeArrowheads="1"/>
          </p:cNvSpPr>
          <p:nvPr/>
        </p:nvSpPr>
        <p:spPr bwMode="auto">
          <a:xfrm>
            <a:off x="6248400" y="762000"/>
            <a:ext cx="2038376" cy="369332"/>
          </a:xfrm>
          <a:prstGeom prst="rect">
            <a:avLst/>
          </a:prstGeom>
          <a:noFill/>
          <a:ln w="9525">
            <a:noFill/>
            <a:miter lim="800000"/>
            <a:headEnd/>
            <a:tailEnd/>
          </a:ln>
        </p:spPr>
        <p:txBody>
          <a:bodyPr wrap="square">
            <a:spAutoFit/>
          </a:bodyPr>
          <a:lstStyle/>
          <a:p>
            <a:r>
              <a:rPr lang="en-US" b="1" dirty="0">
                <a:latin typeface="Constantia" pitchFamily="18" charset="0"/>
              </a:rPr>
              <a:t>              </a:t>
            </a:r>
            <a:r>
              <a:rPr lang="en-US" sz="1500" b="1" dirty="0" smtClean="0">
                <a:latin typeface="Lucida Bright" pitchFamily="18" charset="0"/>
              </a:rPr>
              <a:t>(</a:t>
            </a:r>
            <a:r>
              <a:rPr lang="en-US" sz="1500" b="1" dirty="0">
                <a:latin typeface="Lucida Bright" pitchFamily="18" charset="0"/>
              </a:rPr>
              <a:t>Rs. In Cr.)  </a:t>
            </a:r>
            <a:r>
              <a:rPr lang="en-US" b="1" dirty="0">
                <a:latin typeface="Lucida Bright" pitchFamily="18" charset="0"/>
              </a:rPr>
              <a:t>    </a:t>
            </a:r>
            <a:endParaRPr lang="en-IN" b="1" dirty="0">
              <a:latin typeface="Lucida Bright" pitchFamily="18"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0" y="381000"/>
            <a:ext cx="8686800" cy="914400"/>
          </a:xfrm>
        </p:spPr>
        <p:txBody>
          <a:bodyPr>
            <a:noAutofit/>
          </a:bodyPr>
          <a:lstStyle/>
          <a:p>
            <a:pPr algn="ctr" fontAlgn="auto">
              <a:spcAft>
                <a:spcPts val="0"/>
              </a:spcAft>
              <a:defRPr/>
            </a:pPr>
            <a:r>
              <a:rPr lang="en-US" sz="2800" b="1" dirty="0">
                <a:solidFill>
                  <a:schemeClr val="tx1"/>
                </a:solidFill>
                <a:effectLst>
                  <a:outerShdw blurRad="38100" dist="38100" dir="2700000" algn="tl">
                    <a:srgbClr val="000000">
                      <a:alpha val="43137"/>
                    </a:srgbClr>
                  </a:outerShdw>
                </a:effectLst>
                <a:latin typeface="Bookman Old Style" pitchFamily="18" charset="0"/>
              </a:rPr>
              <a:t>Requirement of Budget for the Year 2020-21</a:t>
            </a:r>
            <a:br>
              <a:rPr lang="en-US" sz="2800" b="1" dirty="0">
                <a:solidFill>
                  <a:schemeClr val="tx1"/>
                </a:solidFill>
                <a:effectLst>
                  <a:outerShdw blurRad="38100" dist="38100" dir="2700000" algn="tl">
                    <a:srgbClr val="000000">
                      <a:alpha val="43137"/>
                    </a:srgbClr>
                  </a:outerShdw>
                </a:effectLst>
                <a:latin typeface="Bookman Old Style" pitchFamily="18" charset="0"/>
              </a:rPr>
            </a:br>
            <a:r>
              <a:rPr lang="en-US" sz="2800" b="1" dirty="0">
                <a:solidFill>
                  <a:schemeClr val="tx1"/>
                </a:solidFill>
                <a:effectLst>
                  <a:outerShdw blurRad="38100" dist="38100" dir="2700000" algn="tl">
                    <a:srgbClr val="000000">
                      <a:alpha val="43137"/>
                    </a:srgbClr>
                  </a:outerShdw>
                </a:effectLst>
                <a:latin typeface="Bookman Old Style" pitchFamily="18" charset="0"/>
              </a:rPr>
              <a:t> (Upper Primary Stage)</a:t>
            </a:r>
            <a:endParaRPr lang="en-IN" sz="2800" b="1" dirty="0">
              <a:solidFill>
                <a:schemeClr val="tx1"/>
              </a:solidFill>
              <a:effectLst>
                <a:outerShdw blurRad="38100" dist="38100" dir="2700000" algn="tl">
                  <a:srgbClr val="000000">
                    <a:alpha val="43137"/>
                  </a:srgbClr>
                </a:outerShdw>
              </a:effectLst>
              <a:latin typeface="Bookman Old Style" pitchFamily="18" charset="0"/>
            </a:endParaRPr>
          </a:p>
        </p:txBody>
      </p:sp>
      <p:sp>
        <p:nvSpPr>
          <p:cNvPr id="5" name="Slide Number Placeholder 4"/>
          <p:cNvSpPr>
            <a:spLocks noGrp="1"/>
          </p:cNvSpPr>
          <p:nvPr>
            <p:ph type="sldNum" sz="quarter" idx="15"/>
          </p:nvPr>
        </p:nvSpPr>
        <p:spPr/>
        <p:txBody>
          <a:bodyPr/>
          <a:lstStyle/>
          <a:p>
            <a:pPr>
              <a:defRPr/>
            </a:pPr>
            <a:fld id="{16438B49-5600-451C-9F7E-77010AE459C1}" type="slidenum">
              <a:rPr lang="en-US"/>
              <a:pPr>
                <a:defRPr/>
              </a:pPr>
              <a:t>44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3035364776"/>
              </p:ext>
            </p:extLst>
          </p:nvPr>
        </p:nvGraphicFramePr>
        <p:xfrm>
          <a:off x="0" y="1641475"/>
          <a:ext cx="8763000" cy="5269322"/>
        </p:xfrm>
        <a:graphic>
          <a:graphicData uri="http://schemas.openxmlformats.org/drawingml/2006/table">
            <a:tbl>
              <a:tblPr firstRow="1" bandRow="1">
                <a:tableStyleId>{5C22544A-7EE6-4342-B048-85BDC9FD1C3A}</a:tableStyleId>
              </a:tblPr>
              <a:tblGrid>
                <a:gridCol w="3429000">
                  <a:extLst>
                    <a:ext uri="{9D8B030D-6E8A-4147-A177-3AD203B41FA5}">
                      <a16:colId xmlns:a16="http://schemas.microsoft.com/office/drawing/2014/main" xmlns="" val="20000"/>
                    </a:ext>
                  </a:extLst>
                </a:gridCol>
                <a:gridCol w="1768230">
                  <a:extLst>
                    <a:ext uri="{9D8B030D-6E8A-4147-A177-3AD203B41FA5}">
                      <a16:colId xmlns:a16="http://schemas.microsoft.com/office/drawing/2014/main" xmlns="" val="20001"/>
                    </a:ext>
                  </a:extLst>
                </a:gridCol>
                <a:gridCol w="1508370">
                  <a:extLst>
                    <a:ext uri="{9D8B030D-6E8A-4147-A177-3AD203B41FA5}">
                      <a16:colId xmlns:a16="http://schemas.microsoft.com/office/drawing/2014/main" xmlns="" val="20002"/>
                    </a:ext>
                  </a:extLst>
                </a:gridCol>
                <a:gridCol w="2057400">
                  <a:extLst>
                    <a:ext uri="{9D8B030D-6E8A-4147-A177-3AD203B41FA5}">
                      <a16:colId xmlns:a16="http://schemas.microsoft.com/office/drawing/2014/main" xmlns="" val="20003"/>
                    </a:ext>
                  </a:extLst>
                </a:gridCol>
              </a:tblGrid>
              <a:tr h="511082">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Component </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Centre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State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Total requirement for 2020-21</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438070">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Cost of Food grains</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5.47</a:t>
                      </a: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bg2">
                              <a:lumMod val="25000"/>
                            </a:schemeClr>
                          </a:solidFill>
                          <a:latin typeface="Bookman Old Style" pitchFamily="18" charset="0"/>
                          <a:ea typeface="Tahoma" pitchFamily="34" charset="0"/>
                          <a:cs typeface="Tahoma" pitchFamily="34" charset="0"/>
                        </a:rPr>
                        <a:t>5.47</a:t>
                      </a:r>
                    </a:p>
                  </a:txBody>
                  <a:tcPr>
                    <a:solidFill>
                      <a:schemeClr val="accent3">
                        <a:lumMod val="40000"/>
                        <a:lumOff val="60000"/>
                      </a:schemeClr>
                    </a:solidFill>
                  </a:tcPr>
                </a:tc>
                <a:extLst>
                  <a:ext uri="{0D108BD9-81ED-4DB2-BD59-A6C34878D82A}">
                    <a16:rowId xmlns:a16="http://schemas.microsoft.com/office/drawing/2014/main" xmlns="" val="10001"/>
                  </a:ext>
                </a:extLst>
              </a:tr>
              <a:tr h="435055">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Transportation Cost</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rPr>
                        <a:t>3.14</a:t>
                      </a:r>
                      <a:endParaRPr lang="en-IN" sz="1500" dirty="0">
                        <a:solidFill>
                          <a:schemeClr val="bg2">
                            <a:lumMod val="25000"/>
                          </a:schemeClr>
                        </a:solidFill>
                        <a:latin typeface="Bookman Old Style" pitchFamily="18"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smtClean="0">
                          <a:solidFill>
                            <a:schemeClr val="bg2">
                              <a:lumMod val="25000"/>
                            </a:schemeClr>
                          </a:solidFill>
                          <a:latin typeface="Bookman Old Style" pitchFamily="18" charset="0"/>
                          <a:ea typeface="Tahoma" pitchFamily="34" charset="0"/>
                          <a:cs typeface="Tahoma" pitchFamily="34" charset="0"/>
                        </a:rPr>
                        <a:t>3.14</a:t>
                      </a:r>
                      <a:endParaRPr lang="en-US"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r h="350456">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Cooking Cost</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56.38</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37.58</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bg2">
                              <a:lumMod val="25000"/>
                            </a:schemeClr>
                          </a:solidFill>
                          <a:latin typeface="Bookman Old Style" pitchFamily="18" charset="0"/>
                          <a:ea typeface="Tahoma" pitchFamily="34" charset="0"/>
                          <a:cs typeface="Tahoma" pitchFamily="34" charset="0"/>
                        </a:rPr>
                        <a:t>93.95</a:t>
                      </a:r>
                      <a:endParaRPr lang="en-US"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r h="876141">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Honorarium </a:t>
                      </a:r>
                      <a:r>
                        <a:rPr lang="en-US" sz="1500" baseline="0" dirty="0">
                          <a:solidFill>
                            <a:schemeClr val="bg2">
                              <a:lumMod val="25000"/>
                            </a:schemeClr>
                          </a:solidFill>
                          <a:latin typeface="Bookman Old Style" pitchFamily="18" charset="0"/>
                          <a:ea typeface="Tahoma" pitchFamily="34" charset="0"/>
                          <a:cs typeface="Tahoma" pitchFamily="34" charset="0"/>
                        </a:rPr>
                        <a:t>Cook cum Helper @ </a:t>
                      </a:r>
                      <a:r>
                        <a:rPr lang="en-US" sz="1500" b="1" baseline="0" dirty="0">
                          <a:solidFill>
                            <a:schemeClr val="bg2">
                              <a:lumMod val="25000"/>
                            </a:schemeClr>
                          </a:solidFill>
                          <a:latin typeface="Bookman Old Style" pitchFamily="18" charset="0"/>
                          <a:ea typeface="Tahoma" pitchFamily="34" charset="0"/>
                          <a:cs typeface="Tahoma" pitchFamily="34" charset="0"/>
                        </a:rPr>
                        <a:t>Rs. 2500 per month i.e. Rs.600/-CS &amp;Rs.1900/- SS</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6.86</a:t>
                      </a: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33.17</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bg2">
                              <a:lumMod val="25000"/>
                            </a:schemeClr>
                          </a:solidFill>
                          <a:latin typeface="Bookman Old Style" pitchFamily="18" charset="0"/>
                          <a:ea typeface="Tahoma" pitchFamily="34" charset="0"/>
                          <a:cs typeface="Tahoma" pitchFamily="34" charset="0"/>
                        </a:rPr>
                        <a:t>40.03</a:t>
                      </a:r>
                      <a:endParaRPr lang="en-US"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4"/>
                  </a:ext>
                </a:extLst>
              </a:tr>
              <a:tr h="282163">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Cooks Uniform</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0.00</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0.72</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dirty="0" smtClean="0">
                          <a:solidFill>
                            <a:schemeClr val="bg2">
                              <a:lumMod val="25000"/>
                            </a:schemeClr>
                          </a:solidFill>
                          <a:latin typeface="Bookman Old Style" pitchFamily="18" charset="0"/>
                          <a:ea typeface="Tahoma" pitchFamily="34" charset="0"/>
                          <a:cs typeface="Tahoma" pitchFamily="34" charset="0"/>
                        </a:rPr>
                        <a:t>0.72</a:t>
                      </a:r>
                      <a:endParaRPr lang="en-US"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50456">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MME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1.99</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smtClean="0">
                          <a:solidFill>
                            <a:schemeClr val="bg2">
                              <a:lumMod val="25000"/>
                            </a:schemeClr>
                          </a:solidFill>
                          <a:latin typeface="Bookman Old Style" pitchFamily="18" charset="0"/>
                          <a:ea typeface="Tahoma" pitchFamily="34" charset="0"/>
                          <a:cs typeface="Tahoma" pitchFamily="34" charset="0"/>
                        </a:rPr>
                        <a:t>1.99</a:t>
                      </a:r>
                      <a:endParaRPr lang="en-US"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5"/>
                  </a:ext>
                </a:extLst>
              </a:tr>
              <a:tr h="350456">
                <a:tc>
                  <a:txBody>
                    <a:bodyPr/>
                    <a:lstStyle/>
                    <a:p>
                      <a:r>
                        <a:rPr lang="en-IN" sz="1500" b="1" dirty="0">
                          <a:solidFill>
                            <a:schemeClr val="bg2">
                              <a:lumMod val="25000"/>
                            </a:schemeClr>
                          </a:solidFill>
                          <a:latin typeface="Bookman Old Style" pitchFamily="18" charset="0"/>
                          <a:ea typeface="Tahoma" pitchFamily="34" charset="0"/>
                          <a:cs typeface="Tahoma" pitchFamily="34" charset="0"/>
                        </a:rPr>
                        <a:t>Milk Provision</a:t>
                      </a:r>
                    </a:p>
                  </a:txBody>
                  <a:tcPr>
                    <a:solidFill>
                      <a:schemeClr val="accent3">
                        <a:lumMod val="40000"/>
                        <a:lumOff val="60000"/>
                      </a:schemeClr>
                    </a:solidFill>
                  </a:tcPr>
                </a:tc>
                <a:tc>
                  <a:txBody>
                    <a:bodyPr/>
                    <a:lstStyle/>
                    <a:p>
                      <a:pPr algn="l"/>
                      <a:r>
                        <a:rPr lang="en-IN" sz="1500" b="0" dirty="0">
                          <a:solidFill>
                            <a:schemeClr val="bg2">
                              <a:lumMod val="25000"/>
                            </a:schemeClr>
                          </a:solidFill>
                          <a:latin typeface="Bookman Old Style" pitchFamily="18" charset="0"/>
                          <a:ea typeface="Tahoma" pitchFamily="34" charset="0"/>
                          <a:cs typeface="Tahoma" pitchFamily="34" charset="0"/>
                        </a:rPr>
                        <a:t>0</a:t>
                      </a:r>
                    </a:p>
                  </a:txBody>
                  <a:tcPr>
                    <a:solidFill>
                      <a:schemeClr val="accent3">
                        <a:lumMod val="40000"/>
                        <a:lumOff val="60000"/>
                      </a:schemeClr>
                    </a:solidFill>
                  </a:tcPr>
                </a:tc>
                <a:tc>
                  <a:txBody>
                    <a:bodyPr/>
                    <a:lstStyle/>
                    <a:p>
                      <a:pPr algn="l"/>
                      <a:r>
                        <a:rPr lang="en-IN" sz="1500" b="0" dirty="0">
                          <a:solidFill>
                            <a:schemeClr val="bg2">
                              <a:lumMod val="25000"/>
                            </a:schemeClr>
                          </a:solidFill>
                          <a:latin typeface="Bookman Old Style" pitchFamily="18" charset="0"/>
                          <a:ea typeface="Tahoma" pitchFamily="34" charset="0"/>
                          <a:cs typeface="Tahoma" pitchFamily="34" charset="0"/>
                        </a:rPr>
                        <a:t>32.98</a:t>
                      </a:r>
                    </a:p>
                  </a:txBody>
                  <a:tcPr>
                    <a:solidFill>
                      <a:schemeClr val="accent3">
                        <a:lumMod val="40000"/>
                        <a:lumOff val="60000"/>
                      </a:schemeClr>
                    </a:solidFill>
                  </a:tcPr>
                </a:tc>
                <a:tc>
                  <a:txBody>
                    <a:bodyPr/>
                    <a:lstStyle/>
                    <a:p>
                      <a:pPr algn="l"/>
                      <a:r>
                        <a:rPr lang="en-US" sz="1500" b="0" dirty="0" smtClean="0">
                          <a:solidFill>
                            <a:schemeClr val="bg2">
                              <a:lumMod val="25000"/>
                            </a:schemeClr>
                          </a:solidFill>
                          <a:latin typeface="Bookman Old Style" pitchFamily="18" charset="0"/>
                          <a:ea typeface="Tahoma" pitchFamily="34" charset="0"/>
                          <a:cs typeface="Tahoma" pitchFamily="34" charset="0"/>
                        </a:rPr>
                        <a:t>32.93</a:t>
                      </a:r>
                      <a:endParaRPr lang="en-US"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6"/>
                  </a:ext>
                </a:extLst>
              </a:tr>
              <a:tr h="350456">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Replacement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Devices</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7.52</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5.01</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bg2">
                              <a:lumMod val="25000"/>
                            </a:schemeClr>
                          </a:solidFill>
                          <a:latin typeface="Bookman Old Style" pitchFamily="18" charset="0"/>
                          <a:ea typeface="Tahoma" pitchFamily="34" charset="0"/>
                          <a:cs typeface="Tahoma" pitchFamily="34" charset="0"/>
                        </a:rPr>
                        <a:t>12.53</a:t>
                      </a:r>
                      <a:endParaRPr lang="en-US"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50456">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Repair of Kitchen</a:t>
                      </a:r>
                      <a:r>
                        <a:rPr lang="en-IN" sz="1500" b="1" baseline="0" dirty="0" smtClean="0">
                          <a:solidFill>
                            <a:schemeClr val="bg2">
                              <a:lumMod val="25000"/>
                            </a:schemeClr>
                          </a:solidFill>
                          <a:latin typeface="Bookman Old Style" pitchFamily="18" charset="0"/>
                          <a:ea typeface="Tahoma" pitchFamily="34" charset="0"/>
                          <a:cs typeface="Tahoma" pitchFamily="34" charset="0"/>
                        </a:rPr>
                        <a:t> cum store</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0.07</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0.04</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bg2">
                              <a:lumMod val="25000"/>
                            </a:schemeClr>
                          </a:solidFill>
                          <a:latin typeface="Bookman Old Style" pitchFamily="18" charset="0"/>
                          <a:ea typeface="Tahoma" pitchFamily="34" charset="0"/>
                          <a:cs typeface="Tahoma" pitchFamily="34" charset="0"/>
                        </a:rPr>
                        <a:t>0.11</a:t>
                      </a:r>
                      <a:endParaRPr lang="en-US"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50456">
                <a:tc>
                  <a:txBody>
                    <a:bodyPr/>
                    <a:lstStyle/>
                    <a:p>
                      <a:r>
                        <a:rPr lang="en-IN" sz="1500" b="1" dirty="0" smtClean="0">
                          <a:solidFill>
                            <a:schemeClr val="bg2">
                              <a:lumMod val="25000"/>
                            </a:schemeClr>
                          </a:solidFill>
                          <a:latin typeface="Bookman Old Style" pitchFamily="18" charset="0"/>
                          <a:ea typeface="Tahoma" pitchFamily="34" charset="0"/>
                          <a:cs typeface="Tahoma" pitchFamily="34" charset="0"/>
                        </a:rPr>
                        <a:t>Flexi fund @5% for new intervention </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3.96</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0" dirty="0" smtClean="0">
                          <a:solidFill>
                            <a:schemeClr val="bg2">
                              <a:lumMod val="25000"/>
                            </a:schemeClr>
                          </a:solidFill>
                          <a:latin typeface="Bookman Old Style" pitchFamily="18" charset="0"/>
                          <a:ea typeface="Tahoma" pitchFamily="34" charset="0"/>
                          <a:cs typeface="Tahoma" pitchFamily="34" charset="0"/>
                        </a:rPr>
                        <a:t>2.64</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0" dirty="0" smtClean="0">
                          <a:solidFill>
                            <a:schemeClr val="bg2">
                              <a:lumMod val="25000"/>
                            </a:schemeClr>
                          </a:solidFill>
                          <a:latin typeface="Bookman Old Style" pitchFamily="18" charset="0"/>
                          <a:ea typeface="Tahoma" pitchFamily="34" charset="0"/>
                          <a:cs typeface="Tahoma" pitchFamily="34" charset="0"/>
                        </a:rPr>
                        <a:t>6.60</a:t>
                      </a:r>
                      <a:endParaRPr lang="en-US"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r>
              <a:tr h="350456">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Total</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bg2">
                              <a:lumMod val="25000"/>
                            </a:schemeClr>
                          </a:solidFill>
                          <a:latin typeface="Bookman Old Style" pitchFamily="18" charset="0"/>
                          <a:ea typeface="Tahoma" pitchFamily="34" charset="0"/>
                          <a:cs typeface="Tahoma" pitchFamily="34" charset="0"/>
                        </a:rPr>
                        <a:t>85.39</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bg2">
                              <a:lumMod val="25000"/>
                            </a:schemeClr>
                          </a:solidFill>
                          <a:latin typeface="Bookman Old Style" pitchFamily="18" charset="0"/>
                          <a:ea typeface="Tahoma" pitchFamily="34" charset="0"/>
                          <a:cs typeface="Tahoma" pitchFamily="34" charset="0"/>
                        </a:rPr>
                        <a:t>112.09</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US" sz="1500" b="1" dirty="0" smtClean="0">
                          <a:solidFill>
                            <a:schemeClr val="bg2">
                              <a:lumMod val="25000"/>
                            </a:schemeClr>
                          </a:solidFill>
                          <a:latin typeface="Bookman Old Style" pitchFamily="18" charset="0"/>
                          <a:ea typeface="Tahoma" pitchFamily="34" charset="0"/>
                          <a:cs typeface="Tahoma" pitchFamily="34" charset="0"/>
                        </a:rPr>
                        <a:t>197.47</a:t>
                      </a:r>
                      <a:endParaRPr lang="en-US"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7"/>
                  </a:ext>
                </a:extLst>
              </a:tr>
            </a:tbl>
          </a:graphicData>
        </a:graphic>
      </p:graphicFrame>
      <p:sp>
        <p:nvSpPr>
          <p:cNvPr id="35887" name="TextBox 8"/>
          <p:cNvSpPr txBox="1">
            <a:spLocks noChangeArrowheads="1"/>
          </p:cNvSpPr>
          <p:nvPr/>
        </p:nvSpPr>
        <p:spPr bwMode="auto">
          <a:xfrm>
            <a:off x="6705600" y="1066801"/>
            <a:ext cx="2438400" cy="646331"/>
          </a:xfrm>
          <a:prstGeom prst="rect">
            <a:avLst/>
          </a:prstGeom>
          <a:noFill/>
          <a:ln w="9525">
            <a:noFill/>
            <a:miter lim="800000"/>
            <a:headEnd/>
            <a:tailEnd/>
          </a:ln>
        </p:spPr>
        <p:txBody>
          <a:bodyPr wrap="square">
            <a:spAutoFit/>
          </a:bodyPr>
          <a:lstStyle/>
          <a:p>
            <a:r>
              <a:rPr lang="en-US" b="1" dirty="0">
                <a:latin typeface="Lucida Bright" pitchFamily="18" charset="0"/>
              </a:rPr>
              <a:t>          </a:t>
            </a:r>
            <a:r>
              <a:rPr lang="en-US" b="1" dirty="0">
                <a:solidFill>
                  <a:schemeClr val="bg2">
                    <a:lumMod val="25000"/>
                  </a:schemeClr>
                </a:solidFill>
                <a:latin typeface="Lucida Bright" pitchFamily="18" charset="0"/>
              </a:rPr>
              <a:t>(Rs. in Cr.)</a:t>
            </a:r>
          </a:p>
          <a:p>
            <a:endParaRPr lang="en-IN" dirty="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Autofit/>
          </a:bodyPr>
          <a:lstStyle/>
          <a:p>
            <a:pPr algn="ctr" fontAlgn="auto">
              <a:spcAft>
                <a:spcPts val="0"/>
              </a:spcAft>
              <a:defRPr/>
            </a:pPr>
            <a:r>
              <a:rPr lang="en-US" sz="2800" b="1" dirty="0">
                <a:solidFill>
                  <a:schemeClr val="tx1"/>
                </a:solidFill>
                <a:effectLst>
                  <a:outerShdw blurRad="38100" dist="38100" dir="2700000" algn="tl">
                    <a:srgbClr val="000000">
                      <a:alpha val="43137"/>
                    </a:srgbClr>
                  </a:outerShdw>
                </a:effectLst>
                <a:latin typeface="Bookman Old Style" pitchFamily="18" charset="0"/>
              </a:rPr>
              <a:t>Requirement of Budget for the Year 2020-21 for (National Child Labour Project Schools(NCLP</a:t>
            </a:r>
            <a:r>
              <a:rPr lang="en-US" sz="2800" b="1" u="sng" dirty="0">
                <a:solidFill>
                  <a:schemeClr val="accent4">
                    <a:lumMod val="60000"/>
                    <a:lumOff val="40000"/>
                  </a:schemeClr>
                </a:solidFill>
                <a:effectLst>
                  <a:outerShdw blurRad="38100" dist="38100" dir="2700000" algn="tl">
                    <a:srgbClr val="000000">
                      <a:alpha val="43137"/>
                    </a:srgbClr>
                  </a:outerShdw>
                </a:effectLst>
                <a:latin typeface="Bookman Old Style" pitchFamily="18" charset="0"/>
              </a:rPr>
              <a:t>) </a:t>
            </a:r>
            <a:endParaRPr lang="en-IN" sz="2800" b="1" u="sng" dirty="0">
              <a:solidFill>
                <a:schemeClr val="accent4">
                  <a:lumMod val="60000"/>
                  <a:lumOff val="40000"/>
                </a:schemeClr>
              </a:solidFill>
              <a:effectLst>
                <a:outerShdw blurRad="38100" dist="38100" dir="2700000" algn="tl">
                  <a:srgbClr val="000000">
                    <a:alpha val="43137"/>
                  </a:srgbClr>
                </a:outerShdw>
              </a:effectLst>
              <a:latin typeface="Bookman Old Style" pitchFamily="18" charset="0"/>
            </a:endParaRPr>
          </a:p>
        </p:txBody>
      </p:sp>
      <p:sp>
        <p:nvSpPr>
          <p:cNvPr id="6" name="Slide Number Placeholder 5"/>
          <p:cNvSpPr>
            <a:spLocks noGrp="1"/>
          </p:cNvSpPr>
          <p:nvPr>
            <p:ph type="sldNum" sz="quarter" idx="15"/>
          </p:nvPr>
        </p:nvSpPr>
        <p:spPr/>
        <p:txBody>
          <a:bodyPr/>
          <a:lstStyle/>
          <a:p>
            <a:pPr>
              <a:defRPr/>
            </a:pPr>
            <a:fld id="{A59747DE-1305-4D93-AEDB-DB0E33873B13}" type="slidenum">
              <a:rPr lang="en-US"/>
              <a:pPr>
                <a:defRPr/>
              </a:pPr>
              <a:t>45</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865376705"/>
              </p:ext>
            </p:extLst>
          </p:nvPr>
        </p:nvGraphicFramePr>
        <p:xfrm>
          <a:off x="228600" y="1928801"/>
          <a:ext cx="8610600" cy="3400913"/>
        </p:xfrm>
        <a:graphic>
          <a:graphicData uri="http://schemas.openxmlformats.org/drawingml/2006/table">
            <a:tbl>
              <a:tblPr firstRow="1" bandRow="1">
                <a:tableStyleId>{5C22544A-7EE6-4342-B048-85BDC9FD1C3A}</a:tableStyleId>
              </a:tblPr>
              <a:tblGrid>
                <a:gridCol w="2590800">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gridCol w="2138378">
                  <a:extLst>
                    <a:ext uri="{9D8B030D-6E8A-4147-A177-3AD203B41FA5}">
                      <a16:colId xmlns:a16="http://schemas.microsoft.com/office/drawing/2014/main" xmlns="" val="20002"/>
                    </a:ext>
                  </a:extLst>
                </a:gridCol>
                <a:gridCol w="2052622">
                  <a:extLst>
                    <a:ext uri="{9D8B030D-6E8A-4147-A177-3AD203B41FA5}">
                      <a16:colId xmlns:a16="http://schemas.microsoft.com/office/drawing/2014/main" xmlns="" val="20003"/>
                    </a:ext>
                  </a:extLst>
                </a:gridCol>
              </a:tblGrid>
              <a:tr h="1021075">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Component </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Centre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State</a:t>
                      </a:r>
                      <a:r>
                        <a:rPr lang="en-US" sz="1500" baseline="0" dirty="0">
                          <a:solidFill>
                            <a:schemeClr val="bg2">
                              <a:lumMod val="25000"/>
                            </a:schemeClr>
                          </a:solidFill>
                          <a:latin typeface="Bookman Old Style" pitchFamily="18" charset="0"/>
                          <a:ea typeface="Tahoma" pitchFamily="34" charset="0"/>
                          <a:cs typeface="Tahoma" pitchFamily="34" charset="0"/>
                        </a:rPr>
                        <a:t> Share</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25000"/>
                            </a:schemeClr>
                          </a:solidFill>
                          <a:latin typeface="Bookman Old Style" pitchFamily="18" charset="0"/>
                          <a:ea typeface="Tahoma" pitchFamily="34" charset="0"/>
                          <a:cs typeface="Tahoma" pitchFamily="34" charset="0"/>
                        </a:rPr>
                        <a:t>Total requirement for 2020-21</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335108">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Cost of Food grains</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0.03</a:t>
                      </a:r>
                    </a:p>
                    <a:p>
                      <a:pPr algn="l"/>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bg2">
                              <a:lumMod val="25000"/>
                            </a:schemeClr>
                          </a:solidFill>
                          <a:latin typeface="Bookman Old Style" pitchFamily="18" charset="0"/>
                          <a:ea typeface="Tahoma" pitchFamily="34" charset="0"/>
                          <a:cs typeface="Tahoma" pitchFamily="34" charset="0"/>
                        </a:rPr>
                        <a:t>0.03</a:t>
                      </a:r>
                    </a:p>
                  </a:txBody>
                  <a:tcPr>
                    <a:solidFill>
                      <a:schemeClr val="accent3">
                        <a:lumMod val="40000"/>
                        <a:lumOff val="60000"/>
                      </a:schemeClr>
                    </a:solidFill>
                  </a:tcPr>
                </a:tc>
                <a:extLst>
                  <a:ext uri="{0D108BD9-81ED-4DB2-BD59-A6C34878D82A}">
                    <a16:rowId xmlns:a16="http://schemas.microsoft.com/office/drawing/2014/main" xmlns="" val="10001"/>
                  </a:ext>
                </a:extLst>
              </a:tr>
              <a:tr h="391038">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Transportation Cost</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rPr>
                        <a:t>0.01</a:t>
                      </a: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bg2">
                              <a:lumMod val="25000"/>
                            </a:schemeClr>
                          </a:solidFill>
                          <a:latin typeface="Bookman Old Style" pitchFamily="18" charset="0"/>
                          <a:ea typeface="Tahoma" pitchFamily="34" charset="0"/>
                          <a:cs typeface="Tahoma" pitchFamily="34" charset="0"/>
                        </a:rPr>
                        <a:t>0.01</a:t>
                      </a:r>
                    </a:p>
                  </a:txBody>
                  <a:tcPr>
                    <a:solidFill>
                      <a:schemeClr val="accent3">
                        <a:lumMod val="40000"/>
                        <a:lumOff val="60000"/>
                      </a:schemeClr>
                    </a:solidFill>
                  </a:tcPr>
                </a:tc>
                <a:extLst>
                  <a:ext uri="{0D108BD9-81ED-4DB2-BD59-A6C34878D82A}">
                    <a16:rowId xmlns:a16="http://schemas.microsoft.com/office/drawing/2014/main" xmlns="" val="10002"/>
                  </a:ext>
                </a:extLst>
              </a:tr>
              <a:tr h="360040">
                <a:tc>
                  <a:txBody>
                    <a:bodyPr/>
                    <a:lstStyle/>
                    <a:p>
                      <a:r>
                        <a:rPr lang="en-US" sz="1500" dirty="0">
                          <a:solidFill>
                            <a:schemeClr val="bg2">
                              <a:lumMod val="25000"/>
                            </a:schemeClr>
                          </a:solidFill>
                          <a:latin typeface="Bookman Old Style" pitchFamily="18" charset="0"/>
                          <a:ea typeface="Tahoma" pitchFamily="34" charset="0"/>
                          <a:cs typeface="Tahoma" pitchFamily="34" charset="0"/>
                        </a:rPr>
                        <a:t>Cooking Cost</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0.27</a:t>
                      </a: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0.20</a:t>
                      </a:r>
                    </a:p>
                  </a:txBody>
                  <a:tcPr>
                    <a:solidFill>
                      <a:schemeClr val="accent3">
                        <a:lumMod val="40000"/>
                        <a:lumOff val="60000"/>
                      </a:schemeClr>
                    </a:solidFill>
                  </a:tcPr>
                </a:tc>
                <a:tc>
                  <a:txBody>
                    <a:bodyPr/>
                    <a:lstStyle/>
                    <a:p>
                      <a:pPr algn="l"/>
                      <a:r>
                        <a:rPr lang="en-US" sz="1500" dirty="0">
                          <a:solidFill>
                            <a:schemeClr val="bg2">
                              <a:lumMod val="25000"/>
                            </a:schemeClr>
                          </a:solidFill>
                          <a:latin typeface="Bookman Old Style" pitchFamily="18" charset="0"/>
                          <a:ea typeface="Tahoma" pitchFamily="34" charset="0"/>
                          <a:cs typeface="Tahoma" pitchFamily="34" charset="0"/>
                        </a:rPr>
                        <a:t>0.47</a:t>
                      </a:r>
                    </a:p>
                  </a:txBody>
                  <a:tcPr>
                    <a:solidFill>
                      <a:schemeClr val="accent3">
                        <a:lumMod val="40000"/>
                        <a:lumOff val="60000"/>
                      </a:schemeClr>
                    </a:solidFill>
                  </a:tcPr>
                </a:tc>
                <a:extLst>
                  <a:ext uri="{0D108BD9-81ED-4DB2-BD59-A6C34878D82A}">
                    <a16:rowId xmlns:a16="http://schemas.microsoft.com/office/drawing/2014/main" xmlns="" val="10003"/>
                  </a:ext>
                </a:extLst>
              </a:tr>
              <a:tr h="360040">
                <a:tc>
                  <a:txBody>
                    <a:bodyPr/>
                    <a:lstStyle/>
                    <a:p>
                      <a:r>
                        <a:rPr lang="en-US" sz="1500" b="0" dirty="0">
                          <a:solidFill>
                            <a:schemeClr val="bg2">
                              <a:lumMod val="25000"/>
                            </a:schemeClr>
                          </a:solidFill>
                          <a:latin typeface="Bookman Old Style" pitchFamily="18" charset="0"/>
                          <a:ea typeface="Tahoma" pitchFamily="34" charset="0"/>
                          <a:cs typeface="Tahoma" pitchFamily="34" charset="0"/>
                        </a:rPr>
                        <a:t>MME</a:t>
                      </a:r>
                      <a:endParaRPr lang="en-IN" sz="1500" b="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smtClean="0">
                          <a:solidFill>
                            <a:schemeClr val="bg2">
                              <a:lumMod val="25000"/>
                            </a:schemeClr>
                          </a:solidFill>
                          <a:latin typeface="Bookman Old Style" pitchFamily="18" charset="0"/>
                          <a:ea typeface="Tahoma" pitchFamily="34" charset="0"/>
                          <a:cs typeface="Tahoma" pitchFamily="34" charset="0"/>
                        </a:rPr>
                        <a:t>0.0085</a:t>
                      </a:r>
                      <a:endParaRPr lang="en-IN" sz="1500"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US" sz="1500" dirty="0">
                          <a:solidFill>
                            <a:schemeClr val="bg2">
                              <a:lumMod val="25000"/>
                            </a:schemeClr>
                          </a:solidFill>
                          <a:latin typeface="Bookman Old Style" pitchFamily="18" charset="0"/>
                          <a:ea typeface="Tahoma" pitchFamily="34" charset="0"/>
                          <a:cs typeface="Tahoma" pitchFamily="34" charset="0"/>
                        </a:rPr>
                        <a:t>0.0085</a:t>
                      </a:r>
                    </a:p>
                  </a:txBody>
                  <a:tcPr>
                    <a:solidFill>
                      <a:schemeClr val="accent3">
                        <a:lumMod val="40000"/>
                        <a:lumOff val="60000"/>
                      </a:schemeClr>
                    </a:solidFill>
                  </a:tcPr>
                </a:tc>
                <a:extLst>
                  <a:ext uri="{0D108BD9-81ED-4DB2-BD59-A6C34878D82A}">
                    <a16:rowId xmlns:a16="http://schemas.microsoft.com/office/drawing/2014/main" xmlns="" val="10004"/>
                  </a:ext>
                </a:extLst>
              </a:tr>
              <a:tr h="360040">
                <a:tc>
                  <a:txBody>
                    <a:bodyPr/>
                    <a:lstStyle/>
                    <a:p>
                      <a:r>
                        <a:rPr lang="en-IN" sz="1500" b="0" dirty="0">
                          <a:solidFill>
                            <a:schemeClr val="bg2">
                              <a:lumMod val="25000"/>
                            </a:schemeClr>
                          </a:solidFill>
                          <a:latin typeface="Bookman Old Style" pitchFamily="18" charset="0"/>
                          <a:ea typeface="Tahoma" pitchFamily="34" charset="0"/>
                          <a:cs typeface="Tahoma" pitchFamily="34" charset="0"/>
                        </a:rPr>
                        <a:t>Milk Provision</a:t>
                      </a:r>
                    </a:p>
                  </a:txBody>
                  <a:tcPr>
                    <a:solidFill>
                      <a:schemeClr val="accent3">
                        <a:lumMod val="40000"/>
                        <a:lumOff val="60000"/>
                      </a:schemeClr>
                    </a:solidFill>
                  </a:tcPr>
                </a:tc>
                <a:tc>
                  <a:txBody>
                    <a:bodyPr/>
                    <a:lstStyle/>
                    <a:p>
                      <a:pPr algn="l"/>
                      <a:r>
                        <a:rPr lang="en-IN" sz="1500" b="0" dirty="0">
                          <a:solidFill>
                            <a:schemeClr val="bg2">
                              <a:lumMod val="25000"/>
                            </a:schemeClr>
                          </a:solidFill>
                          <a:latin typeface="Bookman Old Style" pitchFamily="18" charset="0"/>
                          <a:ea typeface="Tahoma" pitchFamily="34" charset="0"/>
                          <a:cs typeface="Tahoma" pitchFamily="34" charset="0"/>
                        </a:rPr>
                        <a:t>0.00</a:t>
                      </a:r>
                    </a:p>
                  </a:txBody>
                  <a:tcPr>
                    <a:solidFill>
                      <a:schemeClr val="accent3">
                        <a:lumMod val="40000"/>
                        <a:lumOff val="60000"/>
                      </a:schemeClr>
                    </a:solidFill>
                  </a:tcPr>
                </a:tc>
                <a:tc>
                  <a:txBody>
                    <a:bodyPr/>
                    <a:lstStyle/>
                    <a:p>
                      <a:pPr algn="l"/>
                      <a:r>
                        <a:rPr lang="en-IN" sz="1500" b="0" dirty="0">
                          <a:solidFill>
                            <a:schemeClr val="bg2">
                              <a:lumMod val="25000"/>
                            </a:schemeClr>
                          </a:solidFill>
                          <a:latin typeface="Bookman Old Style" pitchFamily="18" charset="0"/>
                          <a:ea typeface="Tahoma" pitchFamily="34" charset="0"/>
                          <a:cs typeface="Tahoma" pitchFamily="34" charset="0"/>
                        </a:rPr>
                        <a:t>0.72</a:t>
                      </a:r>
                    </a:p>
                  </a:txBody>
                  <a:tcPr>
                    <a:solidFill>
                      <a:schemeClr val="accent3">
                        <a:lumMod val="40000"/>
                        <a:lumOff val="60000"/>
                      </a:schemeClr>
                    </a:solidFill>
                  </a:tcPr>
                </a:tc>
                <a:tc>
                  <a:txBody>
                    <a:bodyPr/>
                    <a:lstStyle/>
                    <a:p>
                      <a:pPr algn="l"/>
                      <a:r>
                        <a:rPr lang="en-US" sz="1500" b="0" dirty="0">
                          <a:solidFill>
                            <a:schemeClr val="bg2">
                              <a:lumMod val="25000"/>
                            </a:schemeClr>
                          </a:solidFill>
                          <a:latin typeface="Bookman Old Style" pitchFamily="18" charset="0"/>
                          <a:ea typeface="Tahoma" pitchFamily="34" charset="0"/>
                          <a:cs typeface="Tahoma" pitchFamily="34" charset="0"/>
                        </a:rPr>
                        <a:t>0.72</a:t>
                      </a:r>
                    </a:p>
                  </a:txBody>
                  <a:tcPr>
                    <a:solidFill>
                      <a:schemeClr val="accent3">
                        <a:lumMod val="40000"/>
                        <a:lumOff val="60000"/>
                      </a:schemeClr>
                    </a:solidFill>
                  </a:tcPr>
                </a:tc>
                <a:extLst>
                  <a:ext uri="{0D108BD9-81ED-4DB2-BD59-A6C34878D82A}">
                    <a16:rowId xmlns:a16="http://schemas.microsoft.com/office/drawing/2014/main" xmlns="" val="10005"/>
                  </a:ext>
                </a:extLst>
              </a:tr>
              <a:tr h="360040">
                <a:tc>
                  <a:txBody>
                    <a:bodyPr/>
                    <a:lstStyle/>
                    <a:p>
                      <a:r>
                        <a:rPr lang="en-US" sz="1500" b="1" dirty="0">
                          <a:solidFill>
                            <a:schemeClr val="bg2">
                              <a:lumMod val="25000"/>
                            </a:schemeClr>
                          </a:solidFill>
                          <a:latin typeface="Bookman Old Style" pitchFamily="18" charset="0"/>
                          <a:ea typeface="Tahoma" pitchFamily="34" charset="0"/>
                          <a:cs typeface="Tahoma" pitchFamily="34" charset="0"/>
                        </a:rPr>
                        <a:t>Total</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smtClean="0">
                          <a:solidFill>
                            <a:schemeClr val="bg2">
                              <a:lumMod val="25000"/>
                            </a:schemeClr>
                          </a:solidFill>
                          <a:latin typeface="Bookman Old Style" pitchFamily="18" charset="0"/>
                          <a:ea typeface="Tahoma" pitchFamily="34" charset="0"/>
                          <a:cs typeface="Tahoma" pitchFamily="34" charset="0"/>
                        </a:rPr>
                        <a:t>0.3185</a:t>
                      </a:r>
                      <a:endParaRPr lang="en-IN" sz="1500" b="1" dirty="0">
                        <a:solidFill>
                          <a:schemeClr val="bg2">
                            <a:lumMod val="25000"/>
                          </a:schemeClr>
                        </a:solidFill>
                        <a:latin typeface="Bookman Old Style" pitchFamily="18" charset="0"/>
                        <a:ea typeface="Tahoma" pitchFamily="34" charset="0"/>
                        <a:cs typeface="Tahoma" pitchFamily="34" charset="0"/>
                      </a:endParaRPr>
                    </a:p>
                  </a:txBody>
                  <a:tcPr>
                    <a:solidFill>
                      <a:schemeClr val="accent3">
                        <a:lumMod val="40000"/>
                        <a:lumOff val="60000"/>
                      </a:schemeClr>
                    </a:solidFill>
                  </a:tcPr>
                </a:tc>
                <a:tc>
                  <a:txBody>
                    <a:bodyPr/>
                    <a:lstStyle/>
                    <a:p>
                      <a:pPr algn="l"/>
                      <a:r>
                        <a:rPr lang="en-IN" sz="1500" b="1" dirty="0">
                          <a:solidFill>
                            <a:schemeClr val="bg2">
                              <a:lumMod val="25000"/>
                            </a:schemeClr>
                          </a:solidFill>
                          <a:latin typeface="Bookman Old Style" pitchFamily="18" charset="0"/>
                          <a:ea typeface="Tahoma" pitchFamily="34" charset="0"/>
                          <a:cs typeface="Tahoma" pitchFamily="34" charset="0"/>
                        </a:rPr>
                        <a:t>0.92</a:t>
                      </a:r>
                    </a:p>
                  </a:txBody>
                  <a:tcPr>
                    <a:solidFill>
                      <a:schemeClr val="accent3">
                        <a:lumMod val="40000"/>
                        <a:lumOff val="60000"/>
                      </a:schemeClr>
                    </a:solidFill>
                  </a:tcPr>
                </a:tc>
                <a:tc>
                  <a:txBody>
                    <a:bodyPr/>
                    <a:lstStyle/>
                    <a:p>
                      <a:pPr algn="l"/>
                      <a:r>
                        <a:rPr lang="en-US" sz="1500" b="1" dirty="0">
                          <a:solidFill>
                            <a:schemeClr val="bg2">
                              <a:lumMod val="25000"/>
                            </a:schemeClr>
                          </a:solidFill>
                          <a:latin typeface="Bookman Old Style" pitchFamily="18" charset="0"/>
                          <a:ea typeface="Tahoma" pitchFamily="34" charset="0"/>
                          <a:cs typeface="Tahoma" pitchFamily="34" charset="0"/>
                        </a:rPr>
                        <a:t>1.2385</a:t>
                      </a:r>
                    </a:p>
                  </a:txBody>
                  <a:tcPr>
                    <a:solidFill>
                      <a:schemeClr val="accent3">
                        <a:lumMod val="40000"/>
                        <a:lumOff val="60000"/>
                      </a:schemeClr>
                    </a:solidFill>
                  </a:tcPr>
                </a:tc>
                <a:extLst>
                  <a:ext uri="{0D108BD9-81ED-4DB2-BD59-A6C34878D82A}">
                    <a16:rowId xmlns:a16="http://schemas.microsoft.com/office/drawing/2014/main" xmlns="" val="10006"/>
                  </a:ext>
                </a:extLst>
              </a:tr>
            </a:tbl>
          </a:graphicData>
        </a:graphic>
      </p:graphicFrame>
      <p:sp>
        <p:nvSpPr>
          <p:cNvPr id="36906" name="TextBox 6"/>
          <p:cNvSpPr txBox="1">
            <a:spLocks noChangeArrowheads="1"/>
          </p:cNvSpPr>
          <p:nvPr/>
        </p:nvSpPr>
        <p:spPr bwMode="auto">
          <a:xfrm>
            <a:off x="5786446" y="1571612"/>
            <a:ext cx="3034026" cy="369888"/>
          </a:xfrm>
          <a:prstGeom prst="rect">
            <a:avLst/>
          </a:prstGeom>
          <a:noFill/>
          <a:ln w="9525">
            <a:noFill/>
            <a:miter lim="800000"/>
            <a:headEnd/>
            <a:tailEnd/>
          </a:ln>
        </p:spPr>
        <p:txBody>
          <a:bodyPr wrap="square">
            <a:spAutoFit/>
          </a:bodyPr>
          <a:lstStyle/>
          <a:p>
            <a:pPr algn="r"/>
            <a:r>
              <a:rPr lang="en-US" b="1" dirty="0">
                <a:latin typeface="Lucida Bright" pitchFamily="18" charset="0"/>
              </a:rPr>
              <a:t> </a:t>
            </a:r>
            <a:r>
              <a:rPr lang="en-US" b="1" dirty="0">
                <a:solidFill>
                  <a:schemeClr val="bg2">
                    <a:lumMod val="25000"/>
                  </a:schemeClr>
                </a:solidFill>
                <a:latin typeface="Lucida Bright" pitchFamily="18" charset="0"/>
              </a:rPr>
              <a:t>(Rs. in Cr.)</a:t>
            </a:r>
            <a:endParaRPr lang="en-IN" b="1" dirty="0">
              <a:solidFill>
                <a:schemeClr val="bg2">
                  <a:lumMod val="25000"/>
                </a:schemeClr>
              </a:solidFill>
              <a:latin typeface="Lucida Bright" pitchFamily="18"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0"/>
            <a:ext cx="8305800" cy="1429544"/>
          </a:xfrm>
        </p:spPr>
        <p:txBody>
          <a:bodyPr>
            <a:normAutofit fontScale="90000"/>
          </a:bodyPr>
          <a:lstStyle/>
          <a:p>
            <a:pPr algn="ctr" fontAlgn="auto">
              <a:spcAft>
                <a:spcPts val="0"/>
              </a:spcAft>
              <a:defRPr/>
            </a:pPr>
            <a:r>
              <a:rPr lang="en-IN" sz="2800" b="1" dirty="0">
                <a:solidFill>
                  <a:schemeClr val="bg2">
                    <a:lumMod val="25000"/>
                  </a:schemeClr>
                </a:solidFill>
                <a:latin typeface="Bookman Old Style" pitchFamily="18" charset="0"/>
              </a:rPr>
              <a:t>Proposal for MME </a:t>
            </a:r>
            <a:r>
              <a:rPr lang="en-IN" sz="2800" b="1" dirty="0" smtClean="0">
                <a:solidFill>
                  <a:schemeClr val="bg2">
                    <a:lumMod val="25000"/>
                  </a:schemeClr>
                </a:solidFill>
                <a:latin typeface="Bookman Old Style" pitchFamily="18" charset="0"/>
              </a:rPr>
              <a:t>2020-21</a:t>
            </a:r>
            <a:r>
              <a:rPr lang="en-IN" sz="2000" b="1" dirty="0">
                <a:solidFill>
                  <a:schemeClr val="bg2">
                    <a:lumMod val="25000"/>
                  </a:schemeClr>
                </a:solidFill>
                <a:latin typeface="Bookman Old Style" pitchFamily="18" charset="0"/>
              </a:rPr>
              <a:t/>
            </a:r>
            <a:br>
              <a:rPr lang="en-IN" sz="2000" b="1" dirty="0">
                <a:solidFill>
                  <a:schemeClr val="bg2">
                    <a:lumMod val="25000"/>
                  </a:schemeClr>
                </a:solidFill>
                <a:latin typeface="Bookman Old Style" pitchFamily="18" charset="0"/>
              </a:rPr>
            </a:br>
            <a:r>
              <a:rPr lang="en-IN" dirty="0">
                <a:solidFill>
                  <a:schemeClr val="bg2">
                    <a:lumMod val="25000"/>
                  </a:schemeClr>
                </a:solidFill>
              </a:rPr>
              <a:t/>
            </a:r>
            <a:br>
              <a:rPr lang="en-IN" dirty="0">
                <a:solidFill>
                  <a:schemeClr val="bg2">
                    <a:lumMod val="25000"/>
                  </a:schemeClr>
                </a:solidFill>
              </a:rPr>
            </a:br>
            <a:endParaRPr lang="en-IN" dirty="0">
              <a:solidFill>
                <a:schemeClr val="bg2">
                  <a:lumMod val="25000"/>
                </a:schemeClr>
              </a:solidFill>
            </a:endParaRPr>
          </a:p>
        </p:txBody>
      </p:sp>
      <p:sp>
        <p:nvSpPr>
          <p:cNvPr id="6" name="Slide Number Placeholder 5"/>
          <p:cNvSpPr>
            <a:spLocks noGrp="1"/>
          </p:cNvSpPr>
          <p:nvPr>
            <p:ph type="sldNum" sz="quarter" idx="11"/>
          </p:nvPr>
        </p:nvSpPr>
        <p:spPr/>
        <p:txBody>
          <a:bodyPr/>
          <a:lstStyle/>
          <a:p>
            <a:pPr>
              <a:defRPr/>
            </a:pPr>
            <a:fld id="{F690AE2C-5DA2-457D-904F-49B3FC29C148}" type="slidenum">
              <a:rPr lang="en-US"/>
              <a:pPr>
                <a:defRPr/>
              </a:pPr>
              <a:t>46</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1899712782"/>
              </p:ext>
            </p:extLst>
          </p:nvPr>
        </p:nvGraphicFramePr>
        <p:xfrm>
          <a:off x="357158" y="756209"/>
          <a:ext cx="8534401" cy="5724525"/>
        </p:xfrm>
        <a:graphic>
          <a:graphicData uri="http://schemas.openxmlformats.org/drawingml/2006/table">
            <a:tbl>
              <a:tblPr firstRow="1" bandRow="1">
                <a:tableStyleId>{5C22544A-7EE6-4342-B048-85BDC9FD1C3A}</a:tableStyleId>
              </a:tblPr>
              <a:tblGrid>
                <a:gridCol w="552424">
                  <a:extLst>
                    <a:ext uri="{9D8B030D-6E8A-4147-A177-3AD203B41FA5}">
                      <a16:colId xmlns:a16="http://schemas.microsoft.com/office/drawing/2014/main" xmlns="" val="20000"/>
                    </a:ext>
                  </a:extLst>
                </a:gridCol>
                <a:gridCol w="6000792">
                  <a:extLst>
                    <a:ext uri="{9D8B030D-6E8A-4147-A177-3AD203B41FA5}">
                      <a16:colId xmlns:a16="http://schemas.microsoft.com/office/drawing/2014/main" xmlns="" val="20001"/>
                    </a:ext>
                  </a:extLst>
                </a:gridCol>
                <a:gridCol w="1981185">
                  <a:extLst>
                    <a:ext uri="{9D8B030D-6E8A-4147-A177-3AD203B41FA5}">
                      <a16:colId xmlns:a16="http://schemas.microsoft.com/office/drawing/2014/main" xmlns="" val="20002"/>
                    </a:ext>
                  </a:extLst>
                </a:gridCol>
              </a:tblGrid>
              <a:tr h="512551">
                <a:tc>
                  <a:txBody>
                    <a:bodyPr/>
                    <a:lstStyle/>
                    <a:p>
                      <a:pPr algn="ctr"/>
                      <a:r>
                        <a:rPr lang="en-US" sz="1500" dirty="0" err="1">
                          <a:solidFill>
                            <a:schemeClr val="bg2">
                              <a:lumMod val="25000"/>
                            </a:schemeClr>
                          </a:solidFill>
                          <a:latin typeface="Bookman Old Style" pitchFamily="18" charset="0"/>
                        </a:rPr>
                        <a:t>Sr.No</a:t>
                      </a:r>
                      <a:endParaRPr lang="en-IN" sz="1500" dirty="0">
                        <a:solidFill>
                          <a:schemeClr val="bg2">
                            <a:lumMod val="25000"/>
                          </a:schemeClr>
                        </a:solidFill>
                        <a:latin typeface="Bookman Old Style" pitchFamily="18" charset="0"/>
                      </a:endParaRPr>
                    </a:p>
                  </a:txBody>
                  <a:tcPr>
                    <a:solidFill>
                      <a:schemeClr val="accent3">
                        <a:lumMod val="40000"/>
                        <a:lumOff val="60000"/>
                      </a:schemeClr>
                    </a:solidFill>
                  </a:tcPr>
                </a:tc>
                <a:tc>
                  <a:txBody>
                    <a:bodyPr/>
                    <a:lstStyle/>
                    <a:p>
                      <a:pPr algn="ctr"/>
                      <a:r>
                        <a:rPr lang="en-IN" sz="1500" dirty="0">
                          <a:solidFill>
                            <a:schemeClr val="bg2">
                              <a:lumMod val="25000"/>
                            </a:schemeClr>
                          </a:solidFill>
                          <a:latin typeface="Bookman Old Style" pitchFamily="18" charset="0"/>
                        </a:rPr>
                        <a:t>Particulars</a:t>
                      </a:r>
                    </a:p>
                  </a:txBody>
                  <a:tcPr>
                    <a:solidFill>
                      <a:schemeClr val="accent3">
                        <a:lumMod val="40000"/>
                        <a:lumOff val="60000"/>
                      </a:schemeClr>
                    </a:solidFill>
                  </a:tcPr>
                </a:tc>
                <a:tc>
                  <a:txBody>
                    <a:bodyPr/>
                    <a:lstStyle/>
                    <a:p>
                      <a:pPr algn="ctr"/>
                      <a:r>
                        <a:rPr lang="en-IN" sz="1500" dirty="0">
                          <a:solidFill>
                            <a:schemeClr val="bg2">
                              <a:lumMod val="25000"/>
                            </a:schemeClr>
                          </a:solidFill>
                          <a:latin typeface="Bookman Old Style" pitchFamily="18" charset="0"/>
                        </a:rPr>
                        <a:t>Amount required                             (Rs. In Cr.)</a:t>
                      </a:r>
                    </a:p>
                  </a:txBody>
                  <a:tcPr>
                    <a:solidFill>
                      <a:schemeClr val="accent3">
                        <a:lumMod val="40000"/>
                        <a:lumOff val="60000"/>
                      </a:schemeClr>
                    </a:solidFill>
                  </a:tcPr>
                </a:tc>
                <a:extLst>
                  <a:ext uri="{0D108BD9-81ED-4DB2-BD59-A6C34878D82A}">
                    <a16:rowId xmlns:a16="http://schemas.microsoft.com/office/drawing/2014/main" xmlns="" val="10000"/>
                  </a:ext>
                </a:extLst>
              </a:tr>
              <a:tr h="285528">
                <a:tc>
                  <a:txBody>
                    <a:bodyPr/>
                    <a:lstStyle/>
                    <a:p>
                      <a:r>
                        <a:rPr lang="en-US" sz="1500" dirty="0">
                          <a:solidFill>
                            <a:schemeClr val="bg2">
                              <a:lumMod val="25000"/>
                            </a:schemeClr>
                          </a:solidFill>
                          <a:latin typeface="Bookman Old Style" pitchFamily="18" charset="0"/>
                          <a:cs typeface="Times New Roman" pitchFamily="18" charset="0"/>
                        </a:rPr>
                        <a:t>1</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chemeClr val="bg2">
                              <a:lumMod val="25000"/>
                            </a:schemeClr>
                          </a:solidFill>
                          <a:latin typeface="Bookman Old Style" pitchFamily="18" charset="0"/>
                        </a:rPr>
                        <a:t>School Level Expenses </a:t>
                      </a:r>
                    </a:p>
                  </a:txBody>
                  <a:tcPr marL="9525" marR="9525" marT="9525" marB="0">
                    <a:solidFill>
                      <a:schemeClr val="accent3">
                        <a:lumMod val="40000"/>
                        <a:lumOff val="60000"/>
                      </a:schemeClr>
                    </a:solidFill>
                  </a:tcPr>
                </a:tc>
                <a:tc rowSpan="5">
                  <a:txBody>
                    <a:bodyPr/>
                    <a:lstStyle/>
                    <a:p>
                      <a:pPr algn="r" fontAlgn="ctr"/>
                      <a:r>
                        <a:rPr lang="en-IN" sz="1500" b="0" i="0" u="none" strike="noStrike" dirty="0">
                          <a:solidFill>
                            <a:schemeClr val="bg2">
                              <a:lumMod val="25000"/>
                            </a:schemeClr>
                          </a:solidFill>
                          <a:latin typeface="Bookman Old Style" pitchFamily="18" charset="0"/>
                        </a:rPr>
                        <a:t>1.00</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1"/>
                  </a:ext>
                </a:extLst>
              </a:tr>
              <a:tr h="2855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2">
                              <a:lumMod val="25000"/>
                            </a:schemeClr>
                          </a:solidFill>
                          <a:latin typeface="Bookman Old Style" pitchFamily="18" charset="0"/>
                          <a:cs typeface="Times New Roman" pitchFamily="18" charset="0"/>
                        </a:rPr>
                        <a:t>(</a:t>
                      </a:r>
                      <a:r>
                        <a:rPr lang="en-US" sz="1500" dirty="0" err="1">
                          <a:solidFill>
                            <a:schemeClr val="bg2">
                              <a:lumMod val="25000"/>
                            </a:schemeClr>
                          </a:solidFill>
                          <a:latin typeface="Bookman Old Style" pitchFamily="18" charset="0"/>
                          <a:cs typeface="Times New Roman" pitchFamily="18" charset="0"/>
                        </a:rPr>
                        <a:t>i</a:t>
                      </a:r>
                      <a:r>
                        <a:rPr lang="en-US" sz="1500" dirty="0">
                          <a:solidFill>
                            <a:schemeClr val="bg2">
                              <a:lumMod val="25000"/>
                            </a:schemeClr>
                          </a:solidFill>
                          <a:latin typeface="Bookman Old Style" pitchFamily="18" charset="0"/>
                          <a:cs typeface="Times New Roman" pitchFamily="18" charset="0"/>
                        </a:rPr>
                        <a:t>)</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Form &amp; Stationery</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extLst>
                  <a:ext uri="{0D108BD9-81ED-4DB2-BD59-A6C34878D82A}">
                    <a16:rowId xmlns:a16="http://schemas.microsoft.com/office/drawing/2014/main" xmlns="" val="10002"/>
                  </a:ext>
                </a:extLst>
              </a:tr>
              <a:tr h="312674">
                <a:tc>
                  <a:txBody>
                    <a:bodyPr/>
                    <a:lstStyle/>
                    <a:p>
                      <a:r>
                        <a:rPr lang="en-US" sz="1500" dirty="0">
                          <a:solidFill>
                            <a:schemeClr val="bg2">
                              <a:lumMod val="25000"/>
                            </a:schemeClr>
                          </a:solidFill>
                          <a:latin typeface="Bookman Old Style" pitchFamily="18" charset="0"/>
                          <a:cs typeface="Times New Roman" pitchFamily="18" charset="0"/>
                        </a:rPr>
                        <a:t>(ii)</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Training of cook cum helpers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extLst>
                  <a:ext uri="{0D108BD9-81ED-4DB2-BD59-A6C34878D82A}">
                    <a16:rowId xmlns:a16="http://schemas.microsoft.com/office/drawing/2014/main" xmlns="" val="10003"/>
                  </a:ext>
                </a:extLst>
              </a:tr>
              <a:tr h="193175">
                <a:tc>
                  <a:txBody>
                    <a:bodyPr/>
                    <a:lstStyle/>
                    <a:p>
                      <a:r>
                        <a:rPr lang="en-US" sz="1500" b="0" dirty="0">
                          <a:solidFill>
                            <a:schemeClr val="bg2">
                              <a:lumMod val="25000"/>
                            </a:schemeClr>
                          </a:solidFill>
                          <a:latin typeface="Bookman Old Style" pitchFamily="18" charset="0"/>
                          <a:cs typeface="Times New Roman" pitchFamily="18" charset="0"/>
                        </a:rPr>
                        <a:t>(iii)</a:t>
                      </a:r>
                      <a:endParaRPr lang="en-IN" sz="1500" b="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Replacement/repair/maintenance of cooking device, utensils, etc.</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extLst>
                  <a:ext uri="{0D108BD9-81ED-4DB2-BD59-A6C34878D82A}">
                    <a16:rowId xmlns:a16="http://schemas.microsoft.com/office/drawing/2014/main" xmlns="" val="10004"/>
                  </a:ext>
                </a:extLst>
              </a:tr>
              <a:tr h="285528">
                <a:tc>
                  <a:txBody>
                    <a:bodyPr/>
                    <a:lstStyle/>
                    <a:p>
                      <a:r>
                        <a:rPr lang="en-US" sz="1500" dirty="0">
                          <a:solidFill>
                            <a:schemeClr val="bg2">
                              <a:lumMod val="25000"/>
                            </a:schemeClr>
                          </a:solidFill>
                          <a:latin typeface="Bookman Old Style" pitchFamily="18" charset="0"/>
                          <a:cs typeface="Times New Roman" pitchFamily="18" charset="0"/>
                        </a:rPr>
                        <a:t>(iv)</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a:t>
                      </a:r>
                      <a:r>
                        <a:rPr lang="en-IN" sz="1500" b="0" i="0" u="none" strike="noStrike" dirty="0" smtClean="0">
                          <a:solidFill>
                            <a:schemeClr val="bg2">
                              <a:lumMod val="25000"/>
                            </a:schemeClr>
                          </a:solidFill>
                          <a:latin typeface="Bookman Old Style" pitchFamily="18" charset="0"/>
                        </a:rPr>
                        <a:t>Soaps </a:t>
                      </a:r>
                      <a:r>
                        <a:rPr lang="en-IN" sz="1500" b="0" i="0" u="none" strike="noStrike" dirty="0">
                          <a:solidFill>
                            <a:schemeClr val="bg2">
                              <a:lumMod val="25000"/>
                            </a:schemeClr>
                          </a:solidFill>
                          <a:latin typeface="Bookman Old Style" pitchFamily="18" charset="0"/>
                        </a:rPr>
                        <a:t>for washing hands</a:t>
                      </a:r>
                    </a:p>
                  </a:txBody>
                  <a:tcPr marL="9525" marR="9525" marT="9525" marB="0">
                    <a:solidFill>
                      <a:schemeClr val="accent3">
                        <a:lumMod val="40000"/>
                        <a:lumOff val="60000"/>
                      </a:schemeClr>
                    </a:solidFill>
                  </a:tcPr>
                </a:tc>
                <a:tc vMerge="1">
                  <a:txBody>
                    <a:bodyPr/>
                    <a:lstStyle/>
                    <a:p>
                      <a:endParaRPr lang="en-IN"/>
                    </a:p>
                  </a:txBody>
                  <a:tcPr>
                    <a:solidFill>
                      <a:schemeClr val="accent3">
                        <a:lumMod val="40000"/>
                        <a:lumOff val="60000"/>
                      </a:schemeClr>
                    </a:solidFill>
                  </a:tcPr>
                </a:tc>
                <a:extLst>
                  <a:ext uri="{0D108BD9-81ED-4DB2-BD59-A6C34878D82A}">
                    <a16:rowId xmlns:a16="http://schemas.microsoft.com/office/drawing/2014/main" xmlns="" val="10005"/>
                  </a:ext>
                </a:extLst>
              </a:tr>
              <a:tr h="305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chemeClr val="bg2">
                              <a:lumMod val="25000"/>
                            </a:schemeClr>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ctr"/>
                      <a:r>
                        <a:rPr lang="en-IN" sz="1500" b="1" i="0" u="none" strike="noStrike" dirty="0">
                          <a:solidFill>
                            <a:schemeClr val="bg2">
                              <a:lumMod val="25000"/>
                            </a:schemeClr>
                          </a:solidFill>
                          <a:latin typeface="Bookman Old Style" pitchFamily="18" charset="0"/>
                        </a:rPr>
                        <a:t>1.00</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6"/>
                  </a:ext>
                </a:extLst>
              </a:tr>
              <a:tr h="4892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500" kern="1200" dirty="0">
                          <a:solidFill>
                            <a:schemeClr val="bg2">
                              <a:lumMod val="25000"/>
                            </a:schemeClr>
                          </a:solidFill>
                          <a:latin typeface="Bookman Old Style" pitchFamily="18" charset="0"/>
                          <a:ea typeface="+mn-ea"/>
                          <a:cs typeface="Times New Roman" pitchFamily="18" charset="0"/>
                        </a:rPr>
                        <a:t>2.</a:t>
                      </a:r>
                      <a:endParaRPr kumimoji="0" lang="en-IN" sz="1500" kern="1200" dirty="0">
                        <a:solidFill>
                          <a:schemeClr val="bg2">
                            <a:lumMod val="25000"/>
                          </a:schemeClr>
                        </a:solidFill>
                        <a:latin typeface="Bookman Old Style" pitchFamily="18" charset="0"/>
                        <a:ea typeface="+mn-ea"/>
                        <a:cs typeface="Times New Roman" pitchFamily="18" charset="0"/>
                      </a:endParaRPr>
                    </a:p>
                    <a:p>
                      <a:endParaRPr lang="en-IN" sz="1500" dirty="0">
                        <a:solidFill>
                          <a:schemeClr val="bg2">
                            <a:lumMod val="25000"/>
                          </a:schemeClr>
                        </a:solidFill>
                        <a:latin typeface="Bookman Old Style" pitchFamily="18" charset="0"/>
                      </a:endParaRPr>
                    </a:p>
                  </a:txBody>
                  <a:tcPr>
                    <a:solidFill>
                      <a:schemeClr val="accent3">
                        <a:lumMod val="40000"/>
                        <a:lumOff val="60000"/>
                      </a:schemeClr>
                    </a:solidFill>
                  </a:tcPr>
                </a:tc>
                <a:tc>
                  <a:txBody>
                    <a:bodyPr/>
                    <a:lstStyle/>
                    <a:p>
                      <a:pPr algn="l" fontAlgn="t"/>
                      <a:r>
                        <a:rPr lang="en-IN" sz="1500" b="1" i="0" u="none" strike="noStrike" dirty="0">
                          <a:solidFill>
                            <a:schemeClr val="bg2">
                              <a:lumMod val="25000"/>
                            </a:schemeClr>
                          </a:solidFill>
                          <a:latin typeface="Bookman Old Style" pitchFamily="18" charset="0"/>
                        </a:rPr>
                        <a:t>Management, Supervision, Training,  Internal Monitoring and External Monitoring</a:t>
                      </a:r>
                    </a:p>
                  </a:txBody>
                  <a:tcPr marL="9525" marR="9525" marT="9525" marB="0">
                    <a:solidFill>
                      <a:schemeClr val="accent3">
                        <a:lumMod val="40000"/>
                        <a:lumOff val="60000"/>
                      </a:schemeClr>
                    </a:solidFill>
                  </a:tcPr>
                </a:tc>
                <a:tc>
                  <a:txBody>
                    <a:bodyPr/>
                    <a:lstStyle/>
                    <a:p>
                      <a:pPr algn="l" fontAlgn="ctr"/>
                      <a:r>
                        <a:rPr lang="en-IN" sz="1500" b="0" i="0" u="none" strike="noStrike" dirty="0">
                          <a:solidFill>
                            <a:schemeClr val="bg2">
                              <a:lumMod val="25000"/>
                            </a:schemeClr>
                          </a:solidFill>
                          <a:latin typeface="Bookman Old Style" pitchFamily="18" charset="0"/>
                        </a:rPr>
                        <a:t> </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7"/>
                  </a:ext>
                </a:extLst>
              </a:tr>
              <a:tr h="285528">
                <a:tc>
                  <a:txBody>
                    <a:bodyPr/>
                    <a:lstStyle/>
                    <a:p>
                      <a:r>
                        <a:rPr lang="en-US" sz="1500" dirty="0">
                          <a:solidFill>
                            <a:schemeClr val="bg2">
                              <a:lumMod val="25000"/>
                            </a:schemeClr>
                          </a:solidFill>
                          <a:latin typeface="Bookman Old Style" pitchFamily="18" charset="0"/>
                          <a:cs typeface="Times New Roman" pitchFamily="18" charset="0"/>
                        </a:rPr>
                        <a:t>(</a:t>
                      </a:r>
                      <a:r>
                        <a:rPr lang="en-US" sz="1500" dirty="0" err="1">
                          <a:solidFill>
                            <a:schemeClr val="bg2">
                              <a:lumMod val="25000"/>
                            </a:schemeClr>
                          </a:solidFill>
                          <a:latin typeface="Bookman Old Style" pitchFamily="18" charset="0"/>
                          <a:cs typeface="Times New Roman" pitchFamily="18" charset="0"/>
                        </a:rPr>
                        <a:t>i</a:t>
                      </a:r>
                      <a:r>
                        <a:rPr lang="en-US" sz="1500" dirty="0">
                          <a:solidFill>
                            <a:schemeClr val="bg2">
                              <a:lumMod val="25000"/>
                            </a:schemeClr>
                          </a:solidFill>
                          <a:latin typeface="Bookman Old Style" pitchFamily="18" charset="0"/>
                          <a:cs typeface="Times New Roman" pitchFamily="18" charset="0"/>
                        </a:rPr>
                        <a:t>)</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Hiring charges of manpower at various levels</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1.90</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8"/>
                  </a:ext>
                </a:extLst>
              </a:tr>
              <a:tr h="285528">
                <a:tc>
                  <a:txBody>
                    <a:bodyPr/>
                    <a:lstStyle/>
                    <a:p>
                      <a:r>
                        <a:rPr lang="en-US" sz="1500" dirty="0">
                          <a:solidFill>
                            <a:schemeClr val="bg2">
                              <a:lumMod val="25000"/>
                            </a:schemeClr>
                          </a:solidFill>
                          <a:latin typeface="Bookman Old Style" pitchFamily="18" charset="0"/>
                          <a:cs typeface="Times New Roman" pitchFamily="18" charset="0"/>
                        </a:rPr>
                        <a:t>(ii)</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Transport &amp; Conveyance</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0.10</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09"/>
                  </a:ext>
                </a:extLst>
              </a:tr>
              <a:tr h="285528">
                <a:tc>
                  <a:txBody>
                    <a:bodyPr/>
                    <a:lstStyle/>
                    <a:p>
                      <a:r>
                        <a:rPr lang="en-US" sz="1500" dirty="0">
                          <a:solidFill>
                            <a:schemeClr val="bg2">
                              <a:lumMod val="25000"/>
                            </a:schemeClr>
                          </a:solidFill>
                          <a:latin typeface="Bookman Old Style" pitchFamily="18" charset="0"/>
                          <a:cs typeface="Times New Roman" pitchFamily="18" charset="0"/>
                        </a:rPr>
                        <a:t>(iii)</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Office expenditure</a:t>
                      </a:r>
                    </a:p>
                  </a:txBody>
                  <a:tcPr marL="9525" marR="9525" marT="9525" marB="0">
                    <a:solidFill>
                      <a:schemeClr val="accent3">
                        <a:lumMod val="40000"/>
                        <a:lumOff val="60000"/>
                      </a:schemeClr>
                    </a:solidFill>
                  </a:tcPr>
                </a:tc>
                <a:tc>
                  <a:txBody>
                    <a:bodyPr/>
                    <a:lstStyle/>
                    <a:p>
                      <a:pPr algn="r" fontAlgn="ctr"/>
                      <a:r>
                        <a:rPr lang="en-IN" sz="1500" b="0" i="0" u="none" strike="noStrike" dirty="0" smtClean="0">
                          <a:solidFill>
                            <a:schemeClr val="bg2">
                              <a:lumMod val="25000"/>
                            </a:schemeClr>
                          </a:solidFill>
                          <a:latin typeface="Bookman Old Style" pitchFamily="18" charset="0"/>
                        </a:rPr>
                        <a:t>0.56</a:t>
                      </a:r>
                      <a:endParaRPr lang="en-IN" sz="1500" b="0" i="0" u="none" strike="noStrike" dirty="0">
                        <a:solidFill>
                          <a:schemeClr val="bg2">
                            <a:lumMod val="25000"/>
                          </a:schemeClr>
                        </a:solidFill>
                        <a:latin typeface="Bookman Old Style" pitchFamily="18" charset="0"/>
                      </a:endParaRP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10"/>
                  </a:ext>
                </a:extLst>
              </a:tr>
              <a:tr h="285528">
                <a:tc>
                  <a:txBody>
                    <a:bodyPr/>
                    <a:lstStyle/>
                    <a:p>
                      <a:r>
                        <a:rPr lang="en-US" sz="1500" dirty="0">
                          <a:solidFill>
                            <a:schemeClr val="bg2">
                              <a:lumMod val="25000"/>
                            </a:schemeClr>
                          </a:solidFill>
                          <a:latin typeface="Bookman Old Style" pitchFamily="18" charset="0"/>
                          <a:cs typeface="Times New Roman" pitchFamily="18" charset="0"/>
                        </a:rPr>
                        <a:t>(iv)</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Furniture, hardware and consumables etc.</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0.02</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11"/>
                  </a:ext>
                </a:extLst>
              </a:tr>
              <a:tr h="285528">
                <a:tc>
                  <a:txBody>
                    <a:bodyPr/>
                    <a:lstStyle/>
                    <a:p>
                      <a:r>
                        <a:rPr lang="en-US" sz="1500" dirty="0">
                          <a:solidFill>
                            <a:schemeClr val="bg2">
                              <a:lumMod val="25000"/>
                            </a:schemeClr>
                          </a:solidFill>
                          <a:latin typeface="Bookman Old Style" pitchFamily="18" charset="0"/>
                          <a:cs typeface="Times New Roman" pitchFamily="18" charset="0"/>
                        </a:rPr>
                        <a:t>(v)</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Capacity </a:t>
                      </a:r>
                      <a:r>
                        <a:rPr lang="en-IN" sz="1500" b="0" i="0" u="none" strike="noStrike" dirty="0" smtClean="0">
                          <a:solidFill>
                            <a:schemeClr val="bg2">
                              <a:lumMod val="25000"/>
                            </a:schemeClr>
                          </a:solidFill>
                          <a:latin typeface="Bookman Old Style" pitchFamily="18" charset="0"/>
                        </a:rPr>
                        <a:t>building </a:t>
                      </a:r>
                      <a:r>
                        <a:rPr lang="en-IN" sz="1500" b="0" i="0" u="none" strike="noStrike" dirty="0">
                          <a:solidFill>
                            <a:schemeClr val="bg2">
                              <a:lumMod val="25000"/>
                            </a:schemeClr>
                          </a:solidFill>
                          <a:latin typeface="Bookman Old Style" pitchFamily="18" charset="0"/>
                        </a:rPr>
                        <a:t>of officials</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0.02</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12"/>
                  </a:ext>
                </a:extLst>
              </a:tr>
              <a:tr h="285528">
                <a:tc>
                  <a:txBody>
                    <a:bodyPr/>
                    <a:lstStyle/>
                    <a:p>
                      <a:r>
                        <a:rPr lang="en-US" sz="1500" dirty="0">
                          <a:solidFill>
                            <a:schemeClr val="bg2">
                              <a:lumMod val="25000"/>
                            </a:schemeClr>
                          </a:solidFill>
                          <a:latin typeface="Bookman Old Style" pitchFamily="18" charset="0"/>
                          <a:cs typeface="Times New Roman" pitchFamily="18" charset="0"/>
                        </a:rPr>
                        <a:t>(vi)</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Publicity, Preparation of relevant manuals</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0.25</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13"/>
                  </a:ext>
                </a:extLst>
              </a:tr>
              <a:tr h="268180">
                <a:tc>
                  <a:txBody>
                    <a:bodyPr/>
                    <a:lstStyle/>
                    <a:p>
                      <a:r>
                        <a:rPr lang="en-US" sz="1500" dirty="0">
                          <a:solidFill>
                            <a:schemeClr val="bg2">
                              <a:lumMod val="25000"/>
                            </a:schemeClr>
                          </a:solidFill>
                          <a:latin typeface="Bookman Old Style" pitchFamily="18" charset="0"/>
                          <a:cs typeface="Times New Roman" pitchFamily="18" charset="0"/>
                        </a:rPr>
                        <a:t>(vii)</a:t>
                      </a:r>
                      <a:endParaRPr lang="en-IN" sz="1500"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0" i="0" u="none" strike="noStrike" dirty="0">
                          <a:solidFill>
                            <a:schemeClr val="bg2">
                              <a:lumMod val="25000"/>
                            </a:schemeClr>
                          </a:solidFill>
                          <a:latin typeface="Bookman Old Style" pitchFamily="18" charset="0"/>
                        </a:rPr>
                        <a:t> External Monitoring &amp; Evaluation </a:t>
                      </a:r>
                    </a:p>
                  </a:txBody>
                  <a:tcPr marL="9525" marR="9525" marT="9525" marB="0">
                    <a:solidFill>
                      <a:schemeClr val="accent3">
                        <a:lumMod val="40000"/>
                        <a:lumOff val="60000"/>
                      </a:schemeClr>
                    </a:solidFill>
                  </a:tcPr>
                </a:tc>
                <a:tc>
                  <a:txBody>
                    <a:bodyPr/>
                    <a:lstStyle/>
                    <a:p>
                      <a:pPr algn="r" fontAlgn="ctr"/>
                      <a:r>
                        <a:rPr lang="en-IN" sz="1500" b="0" i="0" u="none" strike="noStrike" dirty="0">
                          <a:solidFill>
                            <a:schemeClr val="bg2">
                              <a:lumMod val="25000"/>
                            </a:schemeClr>
                          </a:solidFill>
                          <a:latin typeface="Bookman Old Style" pitchFamily="18" charset="0"/>
                        </a:rPr>
                        <a:t> 0.20</a:t>
                      </a:r>
                    </a:p>
                  </a:txBody>
                  <a:tcPr marL="9525" marR="9525" marT="9525" marB="0" anchor="ctr">
                    <a:solidFill>
                      <a:schemeClr val="accent3">
                        <a:lumMod val="40000"/>
                        <a:lumOff val="60000"/>
                      </a:schemeClr>
                    </a:solidFill>
                  </a:tcPr>
                </a:tc>
                <a:extLst>
                  <a:ext uri="{0D108BD9-81ED-4DB2-BD59-A6C34878D82A}">
                    <a16:rowId xmlns:a16="http://schemas.microsoft.com/office/drawing/2014/main" xmlns="" val="10014"/>
                  </a:ext>
                </a:extLst>
              </a:tr>
              <a:tr h="3126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sz="1500" b="1" dirty="0">
                        <a:solidFill>
                          <a:schemeClr val="bg2">
                            <a:lumMod val="25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fontAlgn="t"/>
                      <a:r>
                        <a:rPr lang="en-IN" sz="1500" b="1" i="0" u="none" strike="noStrike" dirty="0">
                          <a:solidFill>
                            <a:schemeClr val="bg2">
                              <a:lumMod val="25000"/>
                            </a:schemeClr>
                          </a:solidFill>
                          <a:latin typeface="Bookman Old Style" pitchFamily="18" charset="0"/>
                        </a:rPr>
                        <a:t>Sub Total</a:t>
                      </a:r>
                    </a:p>
                  </a:txBody>
                  <a:tcPr marL="9525" marR="9525" marT="9525" marB="0">
                    <a:solidFill>
                      <a:schemeClr val="accent3">
                        <a:lumMod val="40000"/>
                        <a:lumOff val="60000"/>
                      </a:schemeClr>
                    </a:solidFill>
                  </a:tcPr>
                </a:tc>
                <a:tc>
                  <a:txBody>
                    <a:bodyPr/>
                    <a:lstStyle/>
                    <a:p>
                      <a:pPr algn="r" fontAlgn="t"/>
                      <a:r>
                        <a:rPr lang="en-IN" sz="1500" b="1" i="0" u="none" strike="noStrike" dirty="0" smtClean="0">
                          <a:solidFill>
                            <a:schemeClr val="bg2">
                              <a:lumMod val="25000"/>
                            </a:schemeClr>
                          </a:solidFill>
                          <a:latin typeface="Bookman Old Style" pitchFamily="18" charset="0"/>
                        </a:rPr>
                        <a:t>3.05</a:t>
                      </a:r>
                      <a:endParaRPr lang="en-IN" sz="1500" b="1" i="0" u="none" strike="noStrike" dirty="0">
                        <a:solidFill>
                          <a:schemeClr val="bg2">
                            <a:lumMod val="25000"/>
                          </a:schemeClr>
                        </a:solidFill>
                        <a:latin typeface="Bookman Old Style" pitchFamily="18" charset="0"/>
                      </a:endParaRPr>
                    </a:p>
                  </a:txBody>
                  <a:tcPr marL="9525" marR="9525" marT="9525" marB="0">
                    <a:solidFill>
                      <a:schemeClr val="accent3">
                        <a:lumMod val="40000"/>
                        <a:lumOff val="60000"/>
                      </a:schemeClr>
                    </a:solidFill>
                  </a:tcPr>
                </a:tc>
                <a:extLst>
                  <a:ext uri="{0D108BD9-81ED-4DB2-BD59-A6C34878D82A}">
                    <a16:rowId xmlns:a16="http://schemas.microsoft.com/office/drawing/2014/main" xmlns="" val="10015"/>
                  </a:ext>
                </a:extLst>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ctrTitle"/>
          </p:nvPr>
        </p:nvSpPr>
        <p:spPr>
          <a:xfrm>
            <a:off x="611560" y="1844824"/>
            <a:ext cx="7772400" cy="720080"/>
          </a:xfrm>
        </p:spPr>
        <p:txBody>
          <a:bodyPr>
            <a:normAutofit fontScale="90000"/>
          </a:bodyPr>
          <a:lstStyle/>
          <a:p>
            <a:pPr algn="ctr" eaLnBrk="1" fontAlgn="auto" hangingPunct="1">
              <a:spcAft>
                <a:spcPts val="0"/>
              </a:spcAft>
              <a:defRPr/>
            </a:pPr>
            <a:r>
              <a:rPr lang="en-US" altLang="en-US" sz="6000" dirty="0">
                <a:solidFill>
                  <a:srgbClr val="FF0000"/>
                </a:solidFill>
                <a:latin typeface="Lucida Bright" pitchFamily="18" charset="0"/>
              </a:rPr>
              <a:t>Thank You</a:t>
            </a:r>
          </a:p>
        </p:txBody>
      </p:sp>
      <p:pic>
        <p:nvPicPr>
          <p:cNvPr id="49155" name="Picture 5" descr="C:\Documents and Settings\user\Desktop\LOGO\MDM_LOGO_JPEG.JPG"/>
          <p:cNvPicPr>
            <a:picLocks noChangeAspect="1" noChangeArrowheads="1"/>
          </p:cNvPicPr>
          <p:nvPr/>
        </p:nvPicPr>
        <p:blipFill>
          <a:blip r:embed="rId3" cstate="print"/>
          <a:srcRect l="27779" t="13121" r="27777" b="10283"/>
          <a:stretch>
            <a:fillRect/>
          </a:stretch>
        </p:blipFill>
        <p:spPr bwMode="auto">
          <a:xfrm>
            <a:off x="3347864" y="260648"/>
            <a:ext cx="1754196" cy="1500198"/>
          </a:xfrm>
          <a:prstGeom prst="rect">
            <a:avLst/>
          </a:prstGeom>
          <a:noFill/>
          <a:ln w="9525">
            <a:noFill/>
            <a:miter lim="800000"/>
            <a:headEnd/>
            <a:tailEnd/>
          </a:ln>
        </p:spPr>
      </p:pic>
      <p:pic>
        <p:nvPicPr>
          <p:cNvPr id="4" name="Content Placeholder 3" descr="140520121056.jpg"/>
          <p:cNvPicPr>
            <a:picLocks noChangeAspect="1"/>
          </p:cNvPicPr>
          <p:nvPr/>
        </p:nvPicPr>
        <p:blipFill>
          <a:blip r:embed="rId4" cstate="print">
            <a:lum bright="20000" contrast="20000"/>
          </a:blip>
          <a:stretch>
            <a:fillRect/>
          </a:stretch>
        </p:blipFill>
        <p:spPr>
          <a:xfrm>
            <a:off x="1187624" y="2564904"/>
            <a:ext cx="6624736" cy="3744416"/>
          </a:xfrm>
          <a:prstGeom prst="rect">
            <a:avLst/>
          </a:prstGeom>
          <a:solidFill>
            <a:srgbClr val="FFFFFF">
              <a:shade val="85000"/>
            </a:srgbClr>
          </a:solidFill>
          <a:ln w="88900" cap="sq">
            <a:solidFill>
              <a:srgbClr val="FFFFFF"/>
            </a:solidFill>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896144"/>
          </a:xfrm>
        </p:spPr>
        <p:txBody>
          <a:bodyPr>
            <a:normAutofit/>
          </a:bodyPr>
          <a:lstStyle/>
          <a:p>
            <a:pPr algn="ctr"/>
            <a:r>
              <a:rPr lang="en-US" sz="2400" dirty="0">
                <a:solidFill>
                  <a:schemeClr val="accent3">
                    <a:lumMod val="50000"/>
                  </a:schemeClr>
                </a:solidFill>
                <a:latin typeface="Bookman Old Style" pitchFamily="18" charset="0"/>
              </a:rPr>
              <a:t>SECTION –II</a:t>
            </a:r>
            <a:br>
              <a:rPr lang="en-US" sz="2400" dirty="0">
                <a:solidFill>
                  <a:schemeClr val="accent3">
                    <a:lumMod val="50000"/>
                  </a:schemeClr>
                </a:solidFill>
                <a:latin typeface="Bookman Old Style" pitchFamily="18" charset="0"/>
              </a:rPr>
            </a:br>
            <a:endParaRPr lang="en-IN" sz="2400" dirty="0">
              <a:solidFill>
                <a:schemeClr val="accent3">
                  <a:lumMod val="50000"/>
                </a:schemeClr>
              </a:solidFill>
              <a:latin typeface="Bookman Old Style" pitchFamily="18" charset="0"/>
            </a:endParaRPr>
          </a:p>
        </p:txBody>
      </p:sp>
      <p:sp>
        <p:nvSpPr>
          <p:cNvPr id="3" name="Content Placeholder 2"/>
          <p:cNvSpPr>
            <a:spLocks noGrp="1"/>
          </p:cNvSpPr>
          <p:nvPr>
            <p:ph sz="quarter" idx="1"/>
          </p:nvPr>
        </p:nvSpPr>
        <p:spPr>
          <a:xfrm>
            <a:off x="323528" y="1124744"/>
            <a:ext cx="8208912" cy="5123656"/>
          </a:xfrm>
        </p:spPr>
        <p:txBody>
          <a:bodyPr>
            <a:noAutofit/>
          </a:bodyPr>
          <a:lstStyle/>
          <a:p>
            <a:pPr algn="ctr">
              <a:buNone/>
            </a:pPr>
            <a:r>
              <a:rPr lang="en-US" sz="6000" b="1"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COUNT OF CHILDREN </a:t>
            </a:r>
          </a:p>
          <a:p>
            <a:pPr algn="ctr">
              <a:buNone/>
            </a:pPr>
            <a:r>
              <a:rPr lang="en-US" sz="6000" b="1"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&amp;    </a:t>
            </a:r>
          </a:p>
          <a:p>
            <a:pPr algn="ctr">
              <a:buNone/>
            </a:pPr>
            <a:r>
              <a:rPr lang="en-US" sz="6000" b="1"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rPr>
              <a:t>  INSTITUTIONS</a:t>
            </a:r>
            <a:endParaRPr lang="en-IN" sz="6000" b="1" dirty="0">
              <a:solidFill>
                <a:schemeClr val="accent1">
                  <a:lumMod val="60000"/>
                  <a:lumOff val="40000"/>
                </a:schemeClr>
              </a:solidFill>
              <a:effectLst>
                <a:outerShdw blurRad="38100" dist="38100" dir="2700000" algn="tl">
                  <a:srgbClr val="000000">
                    <a:alpha val="43137"/>
                  </a:srgbClr>
                </a:outerShdw>
              </a:effectLst>
              <a:latin typeface="Bookman Old Style" pitchFamily="18" charset="0"/>
            </a:endParaRPr>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5</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381000"/>
            <a:ext cx="8991600" cy="762000"/>
          </a:xfrm>
        </p:spPr>
        <p:txBody>
          <a:bodyPr>
            <a:noAutofit/>
          </a:bodyPr>
          <a:lstStyle/>
          <a:p>
            <a:pPr algn="ctr" fontAlgn="auto">
              <a:spcAft>
                <a:spcPts val="0"/>
              </a:spcAft>
              <a:defRPr/>
            </a:pPr>
            <a:r>
              <a:rPr lang="en-US" sz="3200" b="1" dirty="0">
                <a:solidFill>
                  <a:schemeClr val="tx1"/>
                </a:solidFill>
                <a:latin typeface="Bookman Old Style" pitchFamily="18" charset="0"/>
              </a:rPr>
              <a:t>Count of Institutes and Children covered in 2019-20</a:t>
            </a:r>
            <a:endParaRPr lang="en-IN" sz="3200" b="1" dirty="0">
              <a:solidFill>
                <a:schemeClr val="tx1"/>
              </a:solidFill>
              <a:latin typeface="Bookman Old Style" pitchFamily="18" charset="0"/>
            </a:endParaRP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982120827"/>
              </p:ext>
            </p:extLst>
          </p:nvPr>
        </p:nvGraphicFramePr>
        <p:xfrm>
          <a:off x="152401" y="1600200"/>
          <a:ext cx="8458199" cy="3158100"/>
        </p:xfrm>
        <a:graphic>
          <a:graphicData uri="http://schemas.openxmlformats.org/drawingml/2006/table">
            <a:tbl>
              <a:tblPr firstRow="1" bandRow="1">
                <a:tableStyleId>{5C22544A-7EE6-4342-B048-85BDC9FD1C3A}</a:tableStyleId>
              </a:tblPr>
              <a:tblGrid>
                <a:gridCol w="1880051">
                  <a:extLst>
                    <a:ext uri="{9D8B030D-6E8A-4147-A177-3AD203B41FA5}">
                      <a16:colId xmlns:a16="http://schemas.microsoft.com/office/drawing/2014/main" xmlns="" val="20000"/>
                    </a:ext>
                  </a:extLst>
                </a:gridCol>
                <a:gridCol w="1743469">
                  <a:extLst>
                    <a:ext uri="{9D8B030D-6E8A-4147-A177-3AD203B41FA5}">
                      <a16:colId xmlns:a16="http://schemas.microsoft.com/office/drawing/2014/main" xmlns="" val="20001"/>
                    </a:ext>
                  </a:extLst>
                </a:gridCol>
                <a:gridCol w="2134802">
                  <a:extLst>
                    <a:ext uri="{9D8B030D-6E8A-4147-A177-3AD203B41FA5}">
                      <a16:colId xmlns:a16="http://schemas.microsoft.com/office/drawing/2014/main" xmlns="" val="20002"/>
                    </a:ext>
                  </a:extLst>
                </a:gridCol>
                <a:gridCol w="2699877">
                  <a:extLst>
                    <a:ext uri="{9D8B030D-6E8A-4147-A177-3AD203B41FA5}">
                      <a16:colId xmlns:a16="http://schemas.microsoft.com/office/drawing/2014/main" xmlns="" val="20003"/>
                    </a:ext>
                  </a:extLst>
                </a:gridCol>
              </a:tblGrid>
              <a:tr h="759169">
                <a:tc>
                  <a:txBody>
                    <a:bodyPr/>
                    <a:lstStyle/>
                    <a:p>
                      <a:pPr marL="0" algn="l" rtl="0" eaLnBrk="1" latinLnBrk="0" hangingPunct="1">
                        <a:lnSpc>
                          <a:spcPct val="115000"/>
                        </a:lnSpc>
                        <a:spcAft>
                          <a:spcPts val="0"/>
                        </a:spcAft>
                      </a:pPr>
                      <a:r>
                        <a:rPr kumimoji="0" lang="en-US" sz="1800" b="1" kern="1200" dirty="0">
                          <a:solidFill>
                            <a:schemeClr val="tx2">
                              <a:lumMod val="50000"/>
                            </a:schemeClr>
                          </a:solidFill>
                          <a:latin typeface="Times New Roman" pitchFamily="18" charset="0"/>
                          <a:ea typeface="+mn-ea"/>
                          <a:cs typeface="Times New Roman" pitchFamily="18" charset="0"/>
                        </a:rPr>
                        <a:t>Types of Schools</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a:solidFill>
                            <a:schemeClr val="tx2">
                              <a:lumMod val="50000"/>
                            </a:schemeClr>
                          </a:solidFill>
                          <a:latin typeface="Times New Roman" pitchFamily="18" charset="0"/>
                          <a:ea typeface="+mn-ea"/>
                          <a:cs typeface="Times New Roman" pitchFamily="18" charset="0"/>
                        </a:rPr>
                        <a:t>Institutes</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smtClean="0">
                          <a:solidFill>
                            <a:schemeClr val="tx2">
                              <a:lumMod val="50000"/>
                            </a:schemeClr>
                          </a:solidFill>
                          <a:latin typeface="Times New Roman" pitchFamily="18" charset="0"/>
                          <a:ea typeface="+mn-ea"/>
                          <a:cs typeface="Times New Roman" pitchFamily="18" charset="0"/>
                        </a:rPr>
                        <a:t>Children</a:t>
                      </a:r>
                      <a:r>
                        <a:rPr kumimoji="0" lang="en-IN" sz="1800" b="1" kern="1200" baseline="0" smtClean="0">
                          <a:solidFill>
                            <a:schemeClr val="tx2">
                              <a:lumMod val="50000"/>
                            </a:schemeClr>
                          </a:solidFill>
                          <a:latin typeface="Times New Roman" pitchFamily="18" charset="0"/>
                          <a:ea typeface="+mn-ea"/>
                          <a:cs typeface="Times New Roman" pitchFamily="18" charset="0"/>
                        </a:rPr>
                        <a:t> </a:t>
                      </a:r>
                      <a:r>
                        <a:rPr kumimoji="0" lang="en-IN" sz="1800" b="1" kern="1200" smtClean="0">
                          <a:solidFill>
                            <a:schemeClr val="tx2">
                              <a:lumMod val="50000"/>
                            </a:schemeClr>
                          </a:solidFill>
                          <a:latin typeface="Times New Roman" pitchFamily="18" charset="0"/>
                          <a:ea typeface="+mn-ea"/>
                          <a:cs typeface="Times New Roman" pitchFamily="18" charset="0"/>
                        </a:rPr>
                        <a:t> </a:t>
                      </a:r>
                      <a:r>
                        <a:rPr kumimoji="0" lang="en-IN" sz="1800" b="1" kern="1200" dirty="0">
                          <a:solidFill>
                            <a:schemeClr val="tx2">
                              <a:lumMod val="50000"/>
                            </a:schemeClr>
                          </a:solidFill>
                          <a:latin typeface="Times New Roman" pitchFamily="18" charset="0"/>
                          <a:ea typeface="+mn-ea"/>
                          <a:cs typeface="Times New Roman" pitchFamily="18" charset="0"/>
                        </a:rPr>
                        <a:t>in  2019-20</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800" b="1" kern="1200" dirty="0">
                          <a:solidFill>
                            <a:schemeClr val="tx2">
                              <a:lumMod val="50000"/>
                            </a:schemeClr>
                          </a:solidFill>
                          <a:latin typeface="Times New Roman" pitchFamily="18" charset="0"/>
                          <a:ea typeface="+mn-ea"/>
                          <a:cs typeface="Times New Roman" pitchFamily="18" charset="0"/>
                        </a:rPr>
                        <a:t>Beneficiaries in </a:t>
                      </a:r>
                      <a:r>
                        <a:rPr kumimoji="0" lang="en-IN" sz="1800" b="1" kern="1200" dirty="0">
                          <a:solidFill>
                            <a:schemeClr val="tx2">
                              <a:lumMod val="50000"/>
                            </a:schemeClr>
                          </a:solidFill>
                          <a:latin typeface="Times New Roman" pitchFamily="18" charset="0"/>
                          <a:ea typeface="+mn-ea"/>
                          <a:cs typeface="Times New Roman" pitchFamily="18" charset="0"/>
                        </a:rPr>
                        <a:t>2019-20</a:t>
                      </a:r>
                    </a:p>
                  </a:txBody>
                  <a:tcPr marL="68580" marR="68580" marT="0" marB="0">
                    <a:solidFill>
                      <a:schemeClr val="accent3">
                        <a:lumMod val="40000"/>
                        <a:lumOff val="60000"/>
                      </a:schemeClr>
                    </a:solidFill>
                  </a:tcPr>
                </a:tc>
                <a:extLst>
                  <a:ext uri="{0D108BD9-81ED-4DB2-BD59-A6C34878D82A}">
                    <a16:rowId xmlns:a16="http://schemas.microsoft.com/office/drawing/2014/main" xmlns="" val="10000"/>
                  </a:ext>
                </a:extLst>
              </a:tr>
              <a:tr h="347335">
                <a:tc>
                  <a:txBody>
                    <a:bodyPr/>
                    <a:lstStyle/>
                    <a:p>
                      <a:pPr marL="0" algn="l" rtl="0" eaLnBrk="1" latinLnBrk="0" hangingPunct="1">
                        <a:lnSpc>
                          <a:spcPct val="115000"/>
                        </a:lnSpc>
                        <a:spcAft>
                          <a:spcPts val="0"/>
                        </a:spcAft>
                      </a:pPr>
                      <a:r>
                        <a:rPr kumimoji="0" lang="en-IN" sz="1800" b="1" kern="1200" dirty="0">
                          <a:solidFill>
                            <a:schemeClr val="tx2">
                              <a:lumMod val="50000"/>
                            </a:schemeClr>
                          </a:solidFill>
                          <a:latin typeface="Times New Roman" pitchFamily="18" charset="0"/>
                          <a:ea typeface="+mn-ea"/>
                          <a:cs typeface="Times New Roman" pitchFamily="18" charset="0"/>
                        </a:rPr>
                        <a:t>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8677</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883870</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827306(93.60%)</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1"/>
                  </a:ext>
                </a:extLst>
              </a:tr>
              <a:tr h="523953">
                <a:tc>
                  <a:txBody>
                    <a:bodyPr/>
                    <a:lstStyle/>
                    <a:p>
                      <a:pPr marL="0" algn="l" rtl="0" eaLnBrk="1" latinLnBrk="0" hangingPunct="1">
                        <a:lnSpc>
                          <a:spcPct val="115000"/>
                        </a:lnSpc>
                        <a:spcAft>
                          <a:spcPts val="0"/>
                        </a:spcAft>
                      </a:pPr>
                      <a:r>
                        <a:rPr kumimoji="0" lang="en-IN" sz="1800" b="1" kern="1200" dirty="0">
                          <a:solidFill>
                            <a:schemeClr val="tx2">
                              <a:lumMod val="50000"/>
                            </a:schemeClr>
                          </a:solidFill>
                          <a:latin typeface="Times New Roman" pitchFamily="18" charset="0"/>
                          <a:ea typeface="+mn-ea"/>
                          <a:cs typeface="Times New Roman" pitchFamily="18" charset="0"/>
                        </a:rPr>
                        <a:t>Upper Primary</a:t>
                      </a: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5663</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561220</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536561(95.61</a:t>
                      </a:r>
                      <a:r>
                        <a:rPr kumimoji="0" lang="en-IN" sz="1800" b="1" kern="1200" dirty="0">
                          <a:solidFill>
                            <a:schemeClr val="tx2">
                              <a:lumMod val="50000"/>
                            </a:schemeClr>
                          </a:solidFill>
                          <a:latin typeface="Times New Roman" pitchFamily="18" charset="0"/>
                          <a:ea typeface="+mn-ea"/>
                          <a:cs typeface="Times New Roman" pitchFamily="18" charset="0"/>
                        </a:rPr>
                        <a:t>%) </a:t>
                      </a:r>
                    </a:p>
                  </a:txBody>
                  <a:tcPr marL="68580" marR="68580" marT="0" marB="0">
                    <a:solidFill>
                      <a:schemeClr val="accent3">
                        <a:lumMod val="40000"/>
                        <a:lumOff val="60000"/>
                      </a:schemeClr>
                    </a:solidFill>
                  </a:tcPr>
                </a:tc>
                <a:extLst>
                  <a:ext uri="{0D108BD9-81ED-4DB2-BD59-A6C34878D82A}">
                    <a16:rowId xmlns:a16="http://schemas.microsoft.com/office/drawing/2014/main" xmlns="" val="10002"/>
                  </a:ext>
                </a:extLst>
              </a:tr>
              <a:tr h="731504">
                <a:tc>
                  <a:txBody>
                    <a:bodyPr/>
                    <a:lstStyle/>
                    <a:p>
                      <a:pPr marL="0" algn="l" rtl="0" eaLnBrk="1" latinLnBrk="0" hangingPunct="1">
                        <a:lnSpc>
                          <a:spcPct val="115000"/>
                        </a:lnSpc>
                        <a:spcAft>
                          <a:spcPts val="0"/>
                        </a:spcAft>
                      </a:pPr>
                      <a:r>
                        <a:rPr kumimoji="0" lang="en-US" sz="1800" b="1" kern="1200" dirty="0">
                          <a:solidFill>
                            <a:schemeClr val="tx2">
                              <a:lumMod val="50000"/>
                            </a:schemeClr>
                          </a:solidFill>
                          <a:latin typeface="Times New Roman" pitchFamily="18" charset="0"/>
                          <a:ea typeface="+mn-ea"/>
                          <a:cs typeface="Times New Roman" pitchFamily="18" charset="0"/>
                        </a:rPr>
                        <a:t>NCLP (special Training Centers)</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57</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IN" sz="1800" b="1" kern="1200" dirty="0" smtClean="0">
                          <a:solidFill>
                            <a:schemeClr val="tx2">
                              <a:lumMod val="50000"/>
                            </a:schemeClr>
                          </a:solidFill>
                          <a:latin typeface="Times New Roman" pitchFamily="18" charset="0"/>
                          <a:ea typeface="+mn-ea"/>
                          <a:cs typeface="Times New Roman" pitchFamily="18" charset="0"/>
                        </a:rPr>
                        <a:t>              2934</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marL="0" algn="l" rtl="0" eaLnBrk="1" latinLnBrk="0" hangingPunct="1">
                        <a:lnSpc>
                          <a:spcPct val="115000"/>
                        </a:lnSpc>
                        <a:spcAft>
                          <a:spcPts val="0"/>
                        </a:spcAft>
                      </a:pPr>
                      <a:r>
                        <a:rPr kumimoji="0" lang="en-US" sz="1800" b="1" kern="1200" dirty="0" smtClean="0">
                          <a:solidFill>
                            <a:schemeClr val="tx2">
                              <a:lumMod val="50000"/>
                            </a:schemeClr>
                          </a:solidFill>
                          <a:latin typeface="Times New Roman" pitchFamily="18" charset="0"/>
                          <a:ea typeface="+mn-ea"/>
                          <a:cs typeface="Times New Roman" pitchFamily="18" charset="0"/>
                        </a:rPr>
                        <a:t>       2238(76.28</a:t>
                      </a:r>
                      <a:r>
                        <a:rPr kumimoji="0" lang="en-US" sz="1800" b="1" kern="1200" dirty="0">
                          <a:solidFill>
                            <a:schemeClr val="tx2">
                              <a:lumMod val="50000"/>
                            </a:schemeClr>
                          </a:solidFill>
                          <a:latin typeface="Times New Roman" pitchFamily="18" charset="0"/>
                          <a:ea typeface="+mn-ea"/>
                          <a:cs typeface="Times New Roman" pitchFamily="18" charset="0"/>
                        </a:rPr>
                        <a:t>%)</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extLst>
                  <a:ext uri="{0D108BD9-81ED-4DB2-BD59-A6C34878D82A}">
                    <a16:rowId xmlns:a16="http://schemas.microsoft.com/office/drawing/2014/main" xmlns="" val="10003"/>
                  </a:ext>
                </a:extLst>
              </a:tr>
              <a:tr h="581239">
                <a:tc>
                  <a:txBody>
                    <a:bodyPr/>
                    <a:lstStyle/>
                    <a:p>
                      <a:pPr marL="0" algn="l" rtl="0" eaLnBrk="1" latinLnBrk="0" hangingPunct="1">
                        <a:lnSpc>
                          <a:spcPct val="115000"/>
                        </a:lnSpc>
                        <a:spcAft>
                          <a:spcPts val="0"/>
                        </a:spcAft>
                      </a:pPr>
                      <a:r>
                        <a:rPr kumimoji="0" lang="en-US" sz="1800" b="1" kern="1200" dirty="0">
                          <a:solidFill>
                            <a:schemeClr val="tx2">
                              <a:lumMod val="50000"/>
                            </a:schemeClr>
                          </a:solidFill>
                          <a:latin typeface="Times New Roman" pitchFamily="18" charset="0"/>
                          <a:ea typeface="+mn-ea"/>
                          <a:cs typeface="Times New Roman" pitchFamily="18" charset="0"/>
                        </a:rPr>
                        <a:t>Total</a:t>
                      </a:r>
                      <a:endParaRPr kumimoji="0" lang="en-IN" sz="1800" b="1" kern="1200" dirty="0">
                        <a:solidFill>
                          <a:schemeClr val="tx2">
                            <a:lumMod val="50000"/>
                          </a:schemeClr>
                        </a:solidFill>
                        <a:latin typeface="Times New Roman" pitchFamily="18" charset="0"/>
                        <a:ea typeface="+mn-ea"/>
                        <a:cs typeface="Times New Roman" pitchFamily="18" charset="0"/>
                      </a:endParaRPr>
                    </a:p>
                  </a:txBody>
                  <a:tcPr marL="68580" marR="68580" marT="0" marB="0">
                    <a:solidFill>
                      <a:schemeClr val="accent3">
                        <a:lumMod val="40000"/>
                        <a:lumOff val="60000"/>
                      </a:schemeClr>
                    </a:solidFill>
                  </a:tcPr>
                </a:tc>
                <a:tc>
                  <a:txBody>
                    <a:bodyPr/>
                    <a:lstStyle/>
                    <a:p>
                      <a:pPr algn="l" rtl="0" fontAlgn="t"/>
                      <a:r>
                        <a:rPr lang="en-US" sz="1800" b="1" i="0" u="none" strike="noStrike" dirty="0" smtClean="0">
                          <a:solidFill>
                            <a:srgbClr val="191919"/>
                          </a:solidFill>
                          <a:latin typeface="Times New Roman" pitchFamily="18" charset="0"/>
                          <a:cs typeface="Times New Roman" pitchFamily="18" charset="0"/>
                        </a:rPr>
                        <a:t>        14397</a:t>
                      </a:r>
                      <a:endParaRPr lang="en-US" sz="18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800" b="1" i="0" u="none" strike="noStrike" dirty="0" smtClean="0">
                          <a:solidFill>
                            <a:srgbClr val="191919"/>
                          </a:solidFill>
                          <a:latin typeface="Times New Roman" pitchFamily="18" charset="0"/>
                          <a:cs typeface="Times New Roman" pitchFamily="18" charset="0"/>
                        </a:rPr>
                        <a:t>         1448024</a:t>
                      </a:r>
                      <a:endParaRPr lang="en-US" sz="1800" b="1" i="0" u="none" strike="noStrike" dirty="0">
                        <a:solidFill>
                          <a:srgbClr val="191919"/>
                        </a:solidFill>
                        <a:latin typeface="Times New Roman" pitchFamily="18" charset="0"/>
                        <a:cs typeface="Times New Roman" pitchFamily="18" charset="0"/>
                      </a:endParaRPr>
                    </a:p>
                    <a:p>
                      <a:pPr algn="l" rtl="0" fontAlgn="t"/>
                      <a:endParaRPr lang="en-US" sz="18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tc>
                  <a:txBody>
                    <a:bodyPr/>
                    <a:lstStyle/>
                    <a:p>
                      <a:pPr algn="l" rtl="0" fontAlgn="t"/>
                      <a:r>
                        <a:rPr lang="en-US" sz="1800" b="1" i="0" u="none" strike="noStrike" dirty="0" smtClean="0">
                          <a:solidFill>
                            <a:srgbClr val="191919"/>
                          </a:solidFill>
                          <a:latin typeface="Times New Roman" pitchFamily="18" charset="0"/>
                          <a:cs typeface="Times New Roman" pitchFamily="18" charset="0"/>
                        </a:rPr>
                        <a:t>      1366105(94.34%)</a:t>
                      </a:r>
                      <a:endParaRPr lang="en-US" sz="1800" b="1" i="0" u="none" strike="noStrike" dirty="0">
                        <a:solidFill>
                          <a:srgbClr val="191919"/>
                        </a:solidFill>
                        <a:latin typeface="Times New Roman" pitchFamily="18" charset="0"/>
                        <a:cs typeface="Times New Roman" pitchFamily="18" charset="0"/>
                      </a:endParaRPr>
                    </a:p>
                  </a:txBody>
                  <a:tcPr marL="9525" marR="9525" marT="9525" marB="0">
                    <a:solidFill>
                      <a:schemeClr val="accent3">
                        <a:lumMod val="40000"/>
                        <a:lumOff val="60000"/>
                      </a:schemeClr>
                    </a:solidFill>
                  </a:tcPr>
                </a:tc>
                <a:extLst>
                  <a:ext uri="{0D108BD9-81ED-4DB2-BD59-A6C34878D82A}">
                    <a16:rowId xmlns:a16="http://schemas.microsoft.com/office/drawing/2014/main" xmlns="" val="10004"/>
                  </a:ext>
                </a:extLst>
              </a:tr>
            </a:tbl>
          </a:graphicData>
        </a:graphic>
      </p:graphicFrame>
      <p:sp>
        <p:nvSpPr>
          <p:cNvPr id="6" name="Slide Number Placeholder 5"/>
          <p:cNvSpPr>
            <a:spLocks noGrp="1"/>
          </p:cNvSpPr>
          <p:nvPr>
            <p:ph type="sldNum" sz="quarter" idx="15"/>
          </p:nvPr>
        </p:nvSpPr>
        <p:spPr/>
        <p:txBody>
          <a:bodyPr/>
          <a:lstStyle/>
          <a:p>
            <a:pPr>
              <a:defRPr/>
            </a:pPr>
            <a:fld id="{B12CA129-4331-452A-B3A3-FCF713B125B0}" type="slidenum">
              <a:rPr lang="en-US" sz="2000"/>
              <a:pPr>
                <a:defRPr/>
              </a:pPr>
              <a:t>6</a:t>
            </a:fld>
            <a:endParaRPr lang="en-US" sz="2000" dirty="0"/>
          </a:p>
        </p:txBody>
      </p:sp>
      <p:sp>
        <p:nvSpPr>
          <p:cNvPr id="7" name="TextBox 6"/>
          <p:cNvSpPr txBox="1"/>
          <p:nvPr/>
        </p:nvSpPr>
        <p:spPr>
          <a:xfrm>
            <a:off x="251520" y="4293096"/>
            <a:ext cx="8643998" cy="1754326"/>
          </a:xfrm>
          <a:prstGeom prst="rect">
            <a:avLst/>
          </a:prstGeom>
          <a:noFill/>
        </p:spPr>
        <p:txBody>
          <a:bodyPr wrap="square" rtlCol="0">
            <a:spAutoFit/>
          </a:bodyPr>
          <a:lstStyle/>
          <a:p>
            <a:pPr algn="just"/>
            <a:endParaRPr lang="en-US" b="1" dirty="0" smtClean="0">
              <a:solidFill>
                <a:schemeClr val="accent5">
                  <a:lumMod val="50000"/>
                </a:schemeClr>
              </a:solidFill>
              <a:latin typeface="Bookman Old Style" pitchFamily="18" charset="0"/>
            </a:endParaRPr>
          </a:p>
          <a:p>
            <a:pPr algn="just"/>
            <a:endParaRPr lang="en-US" b="1" dirty="0" smtClean="0">
              <a:solidFill>
                <a:schemeClr val="accent5">
                  <a:lumMod val="50000"/>
                </a:schemeClr>
              </a:solidFill>
              <a:latin typeface="Bookman Old Style" pitchFamily="18" charset="0"/>
            </a:endParaRPr>
          </a:p>
          <a:p>
            <a:pPr algn="just"/>
            <a:r>
              <a:rPr lang="en-US" b="1" dirty="0" smtClean="0">
                <a:solidFill>
                  <a:schemeClr val="accent5">
                    <a:lumMod val="50000"/>
                  </a:schemeClr>
                </a:solidFill>
                <a:latin typeface="Bookman Old Style" pitchFamily="18" charset="0"/>
              </a:rPr>
              <a:t>NCLP </a:t>
            </a:r>
            <a:r>
              <a:rPr lang="en-US" b="1" dirty="0">
                <a:solidFill>
                  <a:schemeClr val="accent5">
                    <a:lumMod val="50000"/>
                  </a:schemeClr>
                </a:solidFill>
                <a:latin typeface="Bookman Old Style" pitchFamily="18" charset="0"/>
              </a:rPr>
              <a:t>(National </a:t>
            </a:r>
            <a:r>
              <a:rPr lang="en-US" b="1" dirty="0" smtClean="0">
                <a:solidFill>
                  <a:schemeClr val="accent5">
                    <a:lumMod val="50000"/>
                  </a:schemeClr>
                </a:solidFill>
                <a:latin typeface="Bookman Old Style" pitchFamily="18" charset="0"/>
              </a:rPr>
              <a:t>Child Labour </a:t>
            </a:r>
            <a:r>
              <a:rPr lang="en-US" b="1" dirty="0">
                <a:solidFill>
                  <a:schemeClr val="accent5">
                    <a:lumMod val="50000"/>
                  </a:schemeClr>
                </a:solidFill>
                <a:latin typeface="Bookman Old Style" pitchFamily="18" charset="0"/>
              </a:rPr>
              <a:t>Project) (Special Training </a:t>
            </a:r>
            <a:r>
              <a:rPr lang="en-US" b="1" dirty="0" err="1">
                <a:solidFill>
                  <a:schemeClr val="accent5">
                    <a:lumMod val="50000"/>
                  </a:schemeClr>
                </a:solidFill>
                <a:latin typeface="Bookman Old Style" pitchFamily="18" charset="0"/>
              </a:rPr>
              <a:t>Centres</a:t>
            </a:r>
            <a:r>
              <a:rPr lang="en-US" b="1" dirty="0">
                <a:solidFill>
                  <a:schemeClr val="accent5">
                    <a:lumMod val="50000"/>
                  </a:schemeClr>
                </a:solidFill>
                <a:latin typeface="Bookman Old Style" pitchFamily="18" charset="0"/>
              </a:rPr>
              <a:t>) are Govt. of India Schools under L</a:t>
            </a:r>
            <a:r>
              <a:rPr lang="en-US" b="1" dirty="0" smtClean="0">
                <a:solidFill>
                  <a:schemeClr val="accent5">
                    <a:lumMod val="50000"/>
                  </a:schemeClr>
                </a:solidFill>
                <a:latin typeface="Bookman Old Style" pitchFamily="18" charset="0"/>
              </a:rPr>
              <a:t>abour </a:t>
            </a:r>
            <a:r>
              <a:rPr lang="en-US" b="1" dirty="0">
                <a:solidFill>
                  <a:schemeClr val="accent5">
                    <a:lumMod val="50000"/>
                  </a:schemeClr>
                </a:solidFill>
                <a:latin typeface="Bookman Old Style" pitchFamily="18" charset="0"/>
              </a:rPr>
              <a:t>Department in two districts Faridabad &amp; </a:t>
            </a:r>
            <a:r>
              <a:rPr lang="en-US" b="1" dirty="0" smtClean="0">
                <a:solidFill>
                  <a:schemeClr val="accent5">
                    <a:lumMod val="50000"/>
                  </a:schemeClr>
                </a:solidFill>
                <a:latin typeface="Bookman Old Style" pitchFamily="18" charset="0"/>
              </a:rPr>
              <a:t>Gurugram.</a:t>
            </a:r>
            <a:endParaRPr lang="en-US" b="1" dirty="0">
              <a:solidFill>
                <a:schemeClr val="accent5">
                  <a:lumMod val="50000"/>
                </a:schemeClr>
              </a:solidFill>
              <a:latin typeface="Bookman Old Style" pitchFamily="18" charset="0"/>
            </a:endParaRPr>
          </a:p>
          <a:p>
            <a:pPr algn="just"/>
            <a:endParaRPr lang="en-US" b="1" dirty="0">
              <a:solidFill>
                <a:schemeClr val="accent5">
                  <a:lumMod val="50000"/>
                </a:schemeClr>
              </a:solidFill>
              <a:latin typeface="Lucida Bright" pitchFamily="18"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421591891"/>
              </p:ext>
            </p:extLst>
          </p:nvPr>
        </p:nvGraphicFramePr>
        <p:xfrm>
          <a:off x="179512" y="357166"/>
          <a:ext cx="8712968" cy="6525326"/>
        </p:xfrm>
        <a:graphic>
          <a:graphicData uri="http://schemas.openxmlformats.org/drawingml/2006/table">
            <a:tbl>
              <a:tblPr/>
              <a:tblGrid>
                <a:gridCol w="1933336">
                  <a:extLst>
                    <a:ext uri="{9D8B030D-6E8A-4147-A177-3AD203B41FA5}">
                      <a16:colId xmlns:a16="http://schemas.microsoft.com/office/drawing/2014/main" xmlns="" val="20000"/>
                    </a:ext>
                  </a:extLst>
                </a:gridCol>
                <a:gridCol w="1584026">
                  <a:extLst>
                    <a:ext uri="{9D8B030D-6E8A-4147-A177-3AD203B41FA5}">
                      <a16:colId xmlns:a16="http://schemas.microsoft.com/office/drawing/2014/main" xmlns="" val="20001"/>
                    </a:ext>
                  </a:extLst>
                </a:gridCol>
                <a:gridCol w="1998311">
                  <a:extLst>
                    <a:ext uri="{9D8B030D-6E8A-4147-A177-3AD203B41FA5}">
                      <a16:colId xmlns:a16="http://schemas.microsoft.com/office/drawing/2014/main" xmlns="" val="20002"/>
                    </a:ext>
                  </a:extLst>
                </a:gridCol>
                <a:gridCol w="1778982">
                  <a:extLst>
                    <a:ext uri="{9D8B030D-6E8A-4147-A177-3AD203B41FA5}">
                      <a16:colId xmlns:a16="http://schemas.microsoft.com/office/drawing/2014/main" xmlns="" val="20003"/>
                    </a:ext>
                  </a:extLst>
                </a:gridCol>
                <a:gridCol w="1418313">
                  <a:extLst>
                    <a:ext uri="{9D8B030D-6E8A-4147-A177-3AD203B41FA5}">
                      <a16:colId xmlns:a16="http://schemas.microsoft.com/office/drawing/2014/main" xmlns="" val="20004"/>
                    </a:ext>
                  </a:extLst>
                </a:gridCol>
              </a:tblGrid>
              <a:tr h="592728">
                <a:tc gridSpan="5">
                  <a:txBody>
                    <a:bodyPr/>
                    <a:lstStyle/>
                    <a:p>
                      <a:pPr algn="ctr" fontAlgn="t"/>
                      <a:r>
                        <a:rPr lang="en-IN" sz="2000" b="1" i="0" u="none" strike="noStrike" dirty="0">
                          <a:solidFill>
                            <a:schemeClr val="tx1"/>
                          </a:solidFill>
                          <a:effectLst/>
                          <a:latin typeface="Bookman Old Style" pitchFamily="18" charset="0"/>
                        </a:rPr>
                        <a:t>Total No. of Institutions &amp; Enrolment during  the Year </a:t>
                      </a:r>
                      <a:r>
                        <a:rPr lang="en-IN" sz="2000" b="1" i="0" u="none" strike="noStrike" baseline="0" dirty="0">
                          <a:solidFill>
                            <a:schemeClr val="tx1"/>
                          </a:solidFill>
                          <a:effectLst/>
                          <a:latin typeface="Bookman Old Style" pitchFamily="18" charset="0"/>
                        </a:rPr>
                        <a:t> </a:t>
                      </a:r>
                      <a:r>
                        <a:rPr lang="en-IN" sz="2000" b="1" i="0" u="none" strike="noStrike" dirty="0">
                          <a:solidFill>
                            <a:schemeClr val="tx1"/>
                          </a:solidFill>
                          <a:effectLst/>
                          <a:latin typeface="Bookman Old Style" pitchFamily="18" charset="0"/>
                        </a:rPr>
                        <a:t>2019-20 &amp; 2020-21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xmlns="" val="10000"/>
                  </a:ext>
                </a:extLst>
              </a:tr>
              <a:tr h="878569">
                <a:tc rowSpan="2">
                  <a:txBody>
                    <a:bodyPr/>
                    <a:lstStyle/>
                    <a:p>
                      <a:pPr algn="ctr" fontAlgn="t"/>
                      <a:r>
                        <a:rPr lang="en-IN" sz="2000" b="1" i="0" u="none" strike="noStrike" dirty="0">
                          <a:solidFill>
                            <a:schemeClr val="tx1"/>
                          </a:solidFill>
                          <a:effectLst/>
                          <a:latin typeface="Bookman Old Style" pitchFamily="18" charset="0"/>
                        </a:rPr>
                        <a:t>Types of Institutions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gridSpan="2">
                  <a:txBody>
                    <a:bodyPr/>
                    <a:lstStyle/>
                    <a:p>
                      <a:pPr algn="ctr" fontAlgn="t"/>
                      <a:r>
                        <a:rPr lang="en-IN" sz="2000" b="1" i="0" u="none" strike="noStrike" dirty="0">
                          <a:solidFill>
                            <a:schemeClr val="tx1"/>
                          </a:solidFill>
                          <a:effectLst/>
                          <a:latin typeface="Bookman Old Style" pitchFamily="18" charset="0"/>
                        </a:rPr>
                        <a:t>No of Institutions &amp; Enrolment 2019-20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IN"/>
                    </a:p>
                  </a:txBody>
                  <a:tcPr/>
                </a:tc>
                <a:tc gridSpan="2">
                  <a:txBody>
                    <a:bodyPr/>
                    <a:lstStyle/>
                    <a:p>
                      <a:pPr algn="ctr" fontAlgn="t"/>
                      <a:r>
                        <a:rPr lang="en-IN" sz="2000" b="1" i="0" u="none" strike="noStrike" dirty="0">
                          <a:solidFill>
                            <a:schemeClr val="tx1"/>
                          </a:solidFill>
                          <a:effectLst/>
                          <a:latin typeface="Bookman Old Style" pitchFamily="18" charset="0"/>
                        </a:rPr>
                        <a:t>No of Institutions &amp; Enrolment 2020-21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hMerge="1">
                  <a:txBody>
                    <a:bodyPr/>
                    <a:lstStyle/>
                    <a:p>
                      <a:endParaRPr lang="en-IN"/>
                    </a:p>
                  </a:txBody>
                  <a:tcPr/>
                </a:tc>
                <a:extLst>
                  <a:ext uri="{0D108BD9-81ED-4DB2-BD59-A6C34878D82A}">
                    <a16:rowId xmlns:a16="http://schemas.microsoft.com/office/drawing/2014/main" xmlns="" val="10001"/>
                  </a:ext>
                </a:extLst>
              </a:tr>
              <a:tr h="1088621">
                <a:tc vMerge="1">
                  <a:txBody>
                    <a:bodyPr/>
                    <a:lstStyle/>
                    <a:p>
                      <a:endParaRPr lang="en-IN"/>
                    </a:p>
                  </a:txBody>
                  <a:tcPr/>
                </a:tc>
                <a:tc>
                  <a:txBody>
                    <a:bodyPr/>
                    <a:lstStyle/>
                    <a:p>
                      <a:pPr algn="ctr" fontAlgn="t"/>
                      <a:r>
                        <a:rPr lang="en-IN" sz="2000" b="1" i="0" u="none" strike="noStrike" dirty="0">
                          <a:solidFill>
                            <a:schemeClr val="tx1"/>
                          </a:solidFill>
                          <a:effectLst/>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IN" sz="2000" b="1" i="0" u="none" strike="noStrike" dirty="0">
                          <a:solidFill>
                            <a:schemeClr val="tx1"/>
                          </a:solidFill>
                          <a:effectLst/>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IN" sz="2000" b="1" i="0" u="none" strike="noStrike" dirty="0">
                          <a:solidFill>
                            <a:schemeClr val="tx1"/>
                          </a:solidFill>
                          <a:effectLst/>
                          <a:latin typeface="Bookman Old Style" pitchFamily="18" charset="0"/>
                        </a:rPr>
                        <a:t>No of institutions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fontAlgn="t"/>
                      <a:r>
                        <a:rPr lang="en-IN" sz="2000" b="1" i="0" u="none" strike="noStrike" dirty="0">
                          <a:solidFill>
                            <a:schemeClr val="tx1"/>
                          </a:solidFill>
                          <a:effectLst/>
                          <a:latin typeface="Bookman Old Style" pitchFamily="18" charset="0"/>
                        </a:rPr>
                        <a:t>Enrolment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tx2">
                        <a:lumMod val="40000"/>
                        <a:lumOff val="60000"/>
                      </a:schemeClr>
                    </a:solidFill>
                  </a:tcPr>
                </a:tc>
                <a:extLst>
                  <a:ext uri="{0D108BD9-81ED-4DB2-BD59-A6C34878D82A}">
                    <a16:rowId xmlns:a16="http://schemas.microsoft.com/office/drawing/2014/main" xmlns="" val="10002"/>
                  </a:ext>
                </a:extLst>
              </a:tr>
              <a:tr h="1008946">
                <a:tc>
                  <a:txBody>
                    <a:bodyPr/>
                    <a:lstStyle/>
                    <a:p>
                      <a:pPr algn="l" rtl="0" fontAlgn="t"/>
                      <a:r>
                        <a:rPr lang="en-IN" sz="2000" b="0" i="0" u="none" strike="noStrike" dirty="0">
                          <a:solidFill>
                            <a:schemeClr val="tx1"/>
                          </a:solidFill>
                          <a:effectLst/>
                          <a:latin typeface="Bookman Old Style" pitchFamily="18" charset="0"/>
                        </a:rPr>
                        <a:t>Govt. Primary Schools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8677</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883870</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8677</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Bookman Old Style" pitchFamily="18" charset="0"/>
                          <a:ea typeface="+mn-ea"/>
                          <a:cs typeface="Times New Roman" pitchFamily="18" charset="0"/>
                        </a:rPr>
                        <a:t>    827306</a:t>
                      </a:r>
                      <a:endParaRPr kumimoji="0" lang="en-IN" sz="2000" b="0" kern="1200" dirty="0">
                        <a:solidFill>
                          <a:schemeClr val="tx1"/>
                        </a:solidFill>
                        <a:effectLst/>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3"/>
                  </a:ext>
                </a:extLst>
              </a:tr>
              <a:tr h="929271">
                <a:tc>
                  <a:txBody>
                    <a:bodyPr/>
                    <a:lstStyle/>
                    <a:p>
                      <a:pPr algn="l" rtl="0" fontAlgn="t"/>
                      <a:r>
                        <a:rPr lang="en-IN" sz="2000" b="0" i="0" u="none" strike="noStrike" dirty="0">
                          <a:solidFill>
                            <a:schemeClr val="tx1"/>
                          </a:solidFill>
                          <a:effectLst/>
                          <a:latin typeface="Bookman Old Style" pitchFamily="18" charset="0"/>
                        </a:rPr>
                        <a:t>Upper Primary</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IN" sz="2000" b="0" kern="1200" dirty="0" smtClean="0">
                          <a:solidFill>
                            <a:schemeClr val="tx1"/>
                          </a:solidFill>
                          <a:effectLst/>
                          <a:latin typeface="Times New Roman" pitchFamily="18" charset="0"/>
                          <a:ea typeface="+mn-ea"/>
                          <a:cs typeface="Times New Roman" pitchFamily="18" charset="0"/>
                        </a:rPr>
                        <a:t>           5663</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561220</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kumimoji="0" lang="en-IN" sz="2000" b="0" kern="1200" dirty="0" smtClean="0">
                          <a:solidFill>
                            <a:schemeClr val="tx1"/>
                          </a:solidFill>
                          <a:effectLst/>
                          <a:latin typeface="Times New Roman" pitchFamily="18" charset="0"/>
                          <a:ea typeface="+mn-ea"/>
                          <a:cs typeface="Times New Roman" pitchFamily="18" charset="0"/>
                        </a:rPr>
                        <a:t>           5663</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Bookman Old Style" pitchFamily="18" charset="0"/>
                          <a:ea typeface="+mn-ea"/>
                          <a:cs typeface="Times New Roman" pitchFamily="18" charset="0"/>
                        </a:rPr>
                        <a:t>    536561</a:t>
                      </a:r>
                      <a:endParaRPr kumimoji="0" lang="en-IN" sz="2000" b="0" kern="1200" dirty="0">
                        <a:solidFill>
                          <a:schemeClr val="tx1"/>
                        </a:solidFill>
                        <a:effectLst/>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4"/>
                  </a:ext>
                </a:extLst>
              </a:tr>
              <a:tr h="953179">
                <a:tc>
                  <a:txBody>
                    <a:bodyPr/>
                    <a:lstStyle/>
                    <a:p>
                      <a:pPr algn="l" rtl="0" fontAlgn="t"/>
                      <a:r>
                        <a:rPr lang="en-IN" sz="2000" b="0" i="0" u="none" strike="noStrike" dirty="0">
                          <a:solidFill>
                            <a:schemeClr val="tx1"/>
                          </a:solidFill>
                          <a:effectLst/>
                          <a:latin typeface="Bookman Old Style" pitchFamily="18" charset="0"/>
                        </a:rPr>
                        <a:t>NCLP Centres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57</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2934</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Times New Roman" pitchFamily="18" charset="0"/>
                          <a:ea typeface="+mn-ea"/>
                          <a:cs typeface="Times New Roman" pitchFamily="18" charset="0"/>
                        </a:rPr>
                        <a:t>               57</a:t>
                      </a:r>
                      <a:endParaRPr kumimoji="0" lang="en-IN" sz="2000" b="0" kern="1200" dirty="0">
                        <a:solidFill>
                          <a:schemeClr val="tx1"/>
                        </a:solidFill>
                        <a:effectLst/>
                        <a:latin typeface="Times New Roman"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algn="l" rtl="0" eaLnBrk="1" latinLnBrk="0" hangingPunct="1">
                        <a:lnSpc>
                          <a:spcPct val="115000"/>
                        </a:lnSpc>
                        <a:spcAft>
                          <a:spcPts val="0"/>
                        </a:spcAft>
                      </a:pPr>
                      <a:r>
                        <a:rPr kumimoji="0" lang="en-IN" sz="2000" b="0" kern="1200" dirty="0" smtClean="0">
                          <a:solidFill>
                            <a:schemeClr val="tx1"/>
                          </a:solidFill>
                          <a:effectLst/>
                          <a:latin typeface="Bookman Old Style" pitchFamily="18" charset="0"/>
                          <a:ea typeface="+mn-ea"/>
                          <a:cs typeface="Times New Roman" pitchFamily="18" charset="0"/>
                        </a:rPr>
                        <a:t>        2238</a:t>
                      </a:r>
                      <a:endParaRPr kumimoji="0" lang="en-IN" sz="2000" b="0" kern="1200" dirty="0">
                        <a:solidFill>
                          <a:schemeClr val="tx1"/>
                        </a:solidFill>
                        <a:effectLst/>
                        <a:latin typeface="Bookman Old Style" pitchFamily="18" charset="0"/>
                        <a:ea typeface="+mn-ea"/>
                        <a:cs typeface="Times New Roman" pitchFamily="18" charset="0"/>
                      </a:endParaRPr>
                    </a:p>
                  </a:txBody>
                  <a:tcPr marL="68580" marR="6858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10005"/>
                  </a:ext>
                </a:extLst>
              </a:tr>
              <a:tr h="1049520">
                <a:tc>
                  <a:txBody>
                    <a:bodyPr/>
                    <a:lstStyle/>
                    <a:p>
                      <a:pPr algn="l" rtl="0" fontAlgn="t"/>
                      <a:r>
                        <a:rPr lang="en-IN" sz="2000" b="1" i="0" u="none" strike="noStrike" dirty="0">
                          <a:solidFill>
                            <a:schemeClr val="tx1"/>
                          </a:solidFill>
                          <a:effectLst/>
                          <a:latin typeface="Bookman Old Style" pitchFamily="18" charset="0"/>
                        </a:rPr>
                        <a:t>Grand Total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rtl="0" fontAlgn="t"/>
                      <a:r>
                        <a:rPr lang="en-US" sz="2000" b="1" i="0" u="none" strike="noStrike" dirty="0" smtClean="0">
                          <a:solidFill>
                            <a:schemeClr val="tx1"/>
                          </a:solidFill>
                          <a:effectLst/>
                          <a:latin typeface="Bookman Old Style"/>
                        </a:rPr>
                        <a:t>      14397</a:t>
                      </a:r>
                      <a:endParaRPr lang="en-US" sz="2000" b="1" i="0" u="none" strike="noStrike" dirty="0">
                        <a:solidFill>
                          <a:schemeClr val="tx1"/>
                        </a:solidFill>
                        <a:effectLst/>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rtl="0" fontAlgn="t"/>
                      <a:r>
                        <a:rPr lang="en-US" sz="2000" b="1" i="0" u="none" strike="noStrike" dirty="0" smtClean="0">
                          <a:solidFill>
                            <a:schemeClr val="tx1"/>
                          </a:solidFill>
                          <a:effectLst/>
                          <a:latin typeface="Bookman Old Style"/>
                        </a:rPr>
                        <a:t>    1448024</a:t>
                      </a:r>
                      <a:endParaRPr lang="en-US" sz="2000" b="1" i="0" u="none" strike="noStrike" dirty="0">
                        <a:solidFill>
                          <a:schemeClr val="tx1"/>
                        </a:solidFill>
                        <a:effectLst/>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rtl="0" fontAlgn="t"/>
                      <a:r>
                        <a:rPr lang="en-US" sz="2000" b="1" i="0" u="none" strike="noStrike" dirty="0" smtClean="0">
                          <a:solidFill>
                            <a:schemeClr val="tx1"/>
                          </a:solidFill>
                          <a:effectLst/>
                          <a:latin typeface="Bookman Old Style"/>
                        </a:rPr>
                        <a:t>      14397</a:t>
                      </a:r>
                      <a:endParaRPr lang="en-US" sz="2000" b="1" i="0" u="none" strike="noStrike" dirty="0">
                        <a:solidFill>
                          <a:schemeClr val="tx1"/>
                        </a:solidFill>
                        <a:effectLst/>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tc>
                  <a:txBody>
                    <a:bodyPr/>
                    <a:lstStyle/>
                    <a:p>
                      <a:pPr algn="l" rtl="0" fontAlgn="t"/>
                      <a:r>
                        <a:rPr lang="en-US" sz="2000" b="1" i="0" u="none" strike="noStrike" dirty="0" smtClean="0">
                          <a:solidFill>
                            <a:schemeClr val="tx1"/>
                          </a:solidFill>
                          <a:effectLst/>
                          <a:latin typeface="Bookman Old Style"/>
                        </a:rPr>
                        <a:t>  1366105</a:t>
                      </a:r>
                      <a:endParaRPr lang="en-US" sz="2000" b="1" i="0" u="none" strike="noStrike" dirty="0">
                        <a:solidFill>
                          <a:schemeClr val="tx1"/>
                        </a:solidFill>
                        <a:effectLst/>
                        <a:latin typeface="Bookman Old Style"/>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60000"/>
                        <a:lumOff val="40000"/>
                      </a:schemeClr>
                    </a:solidFill>
                  </a:tcPr>
                </a:tc>
                <a:extLst>
                  <a:ext uri="{0D108BD9-81ED-4DB2-BD59-A6C34878D82A}">
                    <a16:rowId xmlns:a16="http://schemas.microsoft.com/office/drawing/2014/main" xmlns="" val="10006"/>
                  </a:ext>
                </a:extLst>
              </a:tr>
            </a:tbl>
          </a:graphicData>
        </a:graphic>
      </p:graphicFrame>
      <p:sp>
        <p:nvSpPr>
          <p:cNvPr id="14393" name="TextBox 6"/>
          <p:cNvSpPr txBox="1">
            <a:spLocks noChangeArrowheads="1"/>
          </p:cNvSpPr>
          <p:nvPr/>
        </p:nvSpPr>
        <p:spPr bwMode="auto">
          <a:xfrm>
            <a:off x="152400" y="4786322"/>
            <a:ext cx="8686800" cy="646331"/>
          </a:xfrm>
          <a:prstGeom prst="rect">
            <a:avLst/>
          </a:prstGeom>
          <a:noFill/>
          <a:ln w="9525">
            <a:noFill/>
            <a:miter lim="800000"/>
            <a:headEnd/>
            <a:tailEnd/>
          </a:ln>
        </p:spPr>
        <p:txBody>
          <a:bodyPr wrap="square">
            <a:spAutoFit/>
          </a:bodyPr>
          <a:lstStyle/>
          <a:p>
            <a:pPr algn="just">
              <a:buFont typeface="Arial" charset="0"/>
              <a:buChar char="•"/>
            </a:pPr>
            <a:endParaRPr lang="en-US" dirty="0"/>
          </a:p>
          <a:p>
            <a:pPr algn="just"/>
            <a:endParaRPr lang="en-IN"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05088" cy="1040160"/>
          </a:xfrm>
        </p:spPr>
        <p:txBody>
          <a:bodyPr>
            <a:normAutofit/>
          </a:bodyPr>
          <a:lstStyle/>
          <a:p>
            <a:pPr algn="ctr"/>
            <a:r>
              <a:rPr lang="en-US" sz="2400" dirty="0">
                <a:solidFill>
                  <a:schemeClr val="accent5">
                    <a:lumMod val="50000"/>
                  </a:schemeClr>
                </a:solidFill>
                <a:latin typeface="Bookman Old Style" pitchFamily="18" charset="0"/>
              </a:rPr>
              <a:t>SECTION –III</a:t>
            </a:r>
            <a:br>
              <a:rPr lang="en-US" sz="2400" dirty="0">
                <a:solidFill>
                  <a:schemeClr val="accent5">
                    <a:lumMod val="50000"/>
                  </a:schemeClr>
                </a:solidFill>
                <a:latin typeface="Bookman Old Style" pitchFamily="18" charset="0"/>
              </a:rPr>
            </a:br>
            <a:endParaRPr lang="en-IN" sz="2400" dirty="0">
              <a:solidFill>
                <a:schemeClr val="accent5">
                  <a:lumMod val="50000"/>
                </a:schemeClr>
              </a:solidFill>
              <a:latin typeface="Bookman Old Style" pitchFamily="18" charset="0"/>
            </a:endParaRPr>
          </a:p>
        </p:txBody>
      </p:sp>
      <p:sp>
        <p:nvSpPr>
          <p:cNvPr id="3" name="Content Placeholder 2"/>
          <p:cNvSpPr>
            <a:spLocks noGrp="1"/>
          </p:cNvSpPr>
          <p:nvPr>
            <p:ph sz="quarter" idx="1"/>
          </p:nvPr>
        </p:nvSpPr>
        <p:spPr>
          <a:xfrm>
            <a:off x="0" y="1447800"/>
            <a:ext cx="8991600" cy="2088232"/>
          </a:xfrm>
        </p:spPr>
        <p:txBody>
          <a:bodyPr>
            <a:noAutofit/>
          </a:bodyPr>
          <a:lstStyle/>
          <a:p>
            <a:pPr marL="0" indent="0" algn="ctr">
              <a:buNone/>
            </a:pPr>
            <a:r>
              <a:rPr lang="en-US" sz="6000" b="1" dirty="0">
                <a:solidFill>
                  <a:schemeClr val="accent1">
                    <a:lumMod val="40000"/>
                    <a:lumOff val="60000"/>
                  </a:schemeClr>
                </a:solidFill>
                <a:effectLst>
                  <a:outerShdw blurRad="38100" dist="38100" dir="2700000" algn="tl">
                    <a:srgbClr val="000000">
                      <a:alpha val="43137"/>
                    </a:srgbClr>
                  </a:outerShdw>
                </a:effectLst>
                <a:latin typeface="Bookman Old Style" pitchFamily="18" charset="0"/>
              </a:rPr>
              <a:t>ALLOCATION &amp; UTILIZATION </a:t>
            </a:r>
            <a:r>
              <a:rPr lang="en-US" sz="6000" b="1" dirty="0" smtClean="0">
                <a:solidFill>
                  <a:schemeClr val="accent1">
                    <a:lumMod val="40000"/>
                    <a:lumOff val="60000"/>
                  </a:schemeClr>
                </a:solidFill>
                <a:effectLst>
                  <a:outerShdw blurRad="38100" dist="38100" dir="2700000" algn="tl">
                    <a:srgbClr val="000000">
                      <a:alpha val="43137"/>
                    </a:srgbClr>
                  </a:outerShdw>
                </a:effectLst>
                <a:latin typeface="Bookman Old Style" pitchFamily="18" charset="0"/>
              </a:rPr>
              <a:t>OF FUNDS/FOODGRAINS</a:t>
            </a:r>
          </a:p>
          <a:p>
            <a:pPr algn="ctr">
              <a:buNone/>
            </a:pPr>
            <a:endParaRPr lang="en-US" sz="6000" dirty="0"/>
          </a:p>
        </p:txBody>
      </p:sp>
      <p:sp>
        <p:nvSpPr>
          <p:cNvPr id="4" name="Slide Number Placeholder 3"/>
          <p:cNvSpPr>
            <a:spLocks noGrp="1"/>
          </p:cNvSpPr>
          <p:nvPr>
            <p:ph type="sldNum" sz="quarter" idx="15"/>
          </p:nvPr>
        </p:nvSpPr>
        <p:spPr/>
        <p:txBody>
          <a:bodyPr/>
          <a:lstStyle/>
          <a:p>
            <a:pPr>
              <a:defRPr/>
            </a:pPr>
            <a:fld id="{1D3D73B6-85B6-4B74-B05A-59AA96DD6C95}" type="slidenum">
              <a:rPr lang="en-US" smtClean="0"/>
              <a:pPr>
                <a:defRPr/>
              </a:pPr>
              <a:t>8</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74638"/>
            <a:ext cx="8229600" cy="1096962"/>
          </a:xfrm>
        </p:spPr>
        <p:txBody>
          <a:bodyPr>
            <a:normAutofit/>
          </a:bodyPr>
          <a:lstStyle/>
          <a:p>
            <a:pPr algn="ctr"/>
            <a:r>
              <a:rPr lang="en-US" sz="2800" b="1" dirty="0">
                <a:solidFill>
                  <a:schemeClr val="accent3">
                    <a:lumMod val="50000"/>
                  </a:schemeClr>
                </a:solidFill>
                <a:latin typeface="Bookman Old Style" pitchFamily="18" charset="0"/>
              </a:rPr>
              <a:t>Quantity Of Food Grains-Allocated, Lifted &amp; Utilization for Schools</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3631862212"/>
              </p:ext>
            </p:extLst>
          </p:nvPr>
        </p:nvGraphicFramePr>
        <p:xfrm>
          <a:off x="304800" y="2438400"/>
          <a:ext cx="8305800" cy="2805688"/>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20000"/>
                    </a:ext>
                  </a:extLst>
                </a:gridCol>
                <a:gridCol w="1511914">
                  <a:extLst>
                    <a:ext uri="{9D8B030D-6E8A-4147-A177-3AD203B41FA5}">
                      <a16:colId xmlns:a16="http://schemas.microsoft.com/office/drawing/2014/main" xmlns="" val="20001"/>
                    </a:ext>
                  </a:extLst>
                </a:gridCol>
                <a:gridCol w="1718442">
                  <a:extLst>
                    <a:ext uri="{9D8B030D-6E8A-4147-A177-3AD203B41FA5}">
                      <a16:colId xmlns:a16="http://schemas.microsoft.com/office/drawing/2014/main" xmlns="" val="20002"/>
                    </a:ext>
                  </a:extLst>
                </a:gridCol>
                <a:gridCol w="1775722">
                  <a:extLst>
                    <a:ext uri="{9D8B030D-6E8A-4147-A177-3AD203B41FA5}">
                      <a16:colId xmlns:a16="http://schemas.microsoft.com/office/drawing/2014/main" xmlns="" val="20003"/>
                    </a:ext>
                  </a:extLst>
                </a:gridCol>
                <a:gridCol w="1775722">
                  <a:extLst>
                    <a:ext uri="{9D8B030D-6E8A-4147-A177-3AD203B41FA5}">
                      <a16:colId xmlns:a16="http://schemas.microsoft.com/office/drawing/2014/main" xmlns="" val="20004"/>
                    </a:ext>
                  </a:extLst>
                </a:gridCol>
              </a:tblGrid>
              <a:tr h="883920">
                <a:tc>
                  <a:txBody>
                    <a:bodyPr/>
                    <a:lstStyle/>
                    <a:p>
                      <a:pPr algn="ctr"/>
                      <a:r>
                        <a:rPr lang="en-US" sz="2000" dirty="0" err="1">
                          <a:solidFill>
                            <a:schemeClr val="tx2">
                              <a:lumMod val="50000"/>
                            </a:schemeClr>
                          </a:solidFill>
                          <a:latin typeface="Bookman Old Style" pitchFamily="18" charset="0"/>
                          <a:cs typeface="Aparajita" pitchFamily="34" charset="0"/>
                        </a:rPr>
                        <a:t>Foodgrains</a:t>
                      </a:r>
                      <a:endParaRPr lang="en-US" sz="20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2000" dirty="0">
                          <a:solidFill>
                            <a:schemeClr val="tx2">
                              <a:lumMod val="50000"/>
                            </a:schemeClr>
                          </a:solidFill>
                          <a:latin typeface="Bookman Old Style" pitchFamily="18" charset="0"/>
                          <a:cs typeface="Aparajita" pitchFamily="34" charset="0"/>
                        </a:rPr>
                        <a:t>Allocation </a:t>
                      </a:r>
                      <a:r>
                        <a:rPr lang="en-US" sz="2000" dirty="0" err="1">
                          <a:solidFill>
                            <a:schemeClr val="tx2">
                              <a:lumMod val="50000"/>
                            </a:schemeClr>
                          </a:solidFill>
                          <a:latin typeface="Bookman Old Style" pitchFamily="18" charset="0"/>
                          <a:cs typeface="Aparajita" pitchFamily="34" charset="0"/>
                        </a:rPr>
                        <a:t>Upto</a:t>
                      </a:r>
                      <a:r>
                        <a:rPr lang="en-US" sz="2000" dirty="0">
                          <a:solidFill>
                            <a:schemeClr val="tx2">
                              <a:lumMod val="50000"/>
                            </a:schemeClr>
                          </a:solidFill>
                          <a:latin typeface="Bookman Old Style" pitchFamily="18" charset="0"/>
                          <a:cs typeface="Aparajita" pitchFamily="34" charset="0"/>
                        </a:rPr>
                        <a:t>                31-3-2020</a:t>
                      </a:r>
                    </a:p>
                  </a:txBody>
                  <a:tcPr>
                    <a:solidFill>
                      <a:schemeClr val="accent3">
                        <a:lumMod val="40000"/>
                        <a:lumOff val="60000"/>
                      </a:schemeClr>
                    </a:solidFill>
                  </a:tcPr>
                </a:tc>
                <a:tc>
                  <a:txBody>
                    <a:bodyPr/>
                    <a:lstStyle/>
                    <a:p>
                      <a:pPr algn="ctr"/>
                      <a:r>
                        <a:rPr lang="en-US" sz="2000" dirty="0">
                          <a:solidFill>
                            <a:schemeClr val="tx2">
                              <a:lumMod val="50000"/>
                            </a:schemeClr>
                          </a:solidFill>
                          <a:latin typeface="Bookman Old Style" pitchFamily="18" charset="0"/>
                          <a:cs typeface="Aparajita" pitchFamily="34" charset="0"/>
                        </a:rPr>
                        <a:t>Opening</a:t>
                      </a:r>
                      <a:r>
                        <a:rPr lang="en-US" sz="2000" baseline="0" dirty="0">
                          <a:solidFill>
                            <a:schemeClr val="tx2">
                              <a:lumMod val="50000"/>
                            </a:schemeClr>
                          </a:solidFill>
                          <a:latin typeface="Bookman Old Style" pitchFamily="18" charset="0"/>
                          <a:cs typeface="Aparajita" pitchFamily="34" charset="0"/>
                        </a:rPr>
                        <a:t> Balance as on 1-4-19</a:t>
                      </a:r>
                      <a:endParaRPr lang="en-US" sz="20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tc>
                  <a:txBody>
                    <a:bodyPr/>
                    <a:lstStyle/>
                    <a:p>
                      <a:pPr algn="ctr"/>
                      <a:r>
                        <a:rPr lang="en-US" sz="2000" dirty="0">
                          <a:solidFill>
                            <a:schemeClr val="tx2">
                              <a:lumMod val="50000"/>
                            </a:schemeClr>
                          </a:solidFill>
                          <a:latin typeface="Bookman Old Style" pitchFamily="18" charset="0"/>
                          <a:cs typeface="Aparajita" pitchFamily="34" charset="0"/>
                        </a:rPr>
                        <a:t>Lifting</a:t>
                      </a:r>
                      <a:r>
                        <a:rPr lang="en-US" sz="2000" baseline="0" dirty="0">
                          <a:solidFill>
                            <a:schemeClr val="tx2">
                              <a:lumMod val="50000"/>
                            </a:schemeClr>
                          </a:solidFill>
                          <a:latin typeface="Bookman Old Style" pitchFamily="18" charset="0"/>
                          <a:cs typeface="Aparajita" pitchFamily="34" charset="0"/>
                        </a:rPr>
                        <a:t>               </a:t>
                      </a:r>
                      <a:r>
                        <a:rPr lang="en-US" sz="2000" dirty="0">
                          <a:solidFill>
                            <a:schemeClr val="tx2">
                              <a:lumMod val="50000"/>
                            </a:schemeClr>
                          </a:solidFill>
                          <a:latin typeface="Bookman Old Style" pitchFamily="18" charset="0"/>
                          <a:cs typeface="Aparajita" pitchFamily="34" charset="0"/>
                        </a:rPr>
                        <a:t>(</a:t>
                      </a:r>
                      <a:r>
                        <a:rPr lang="en-US" sz="2000" dirty="0" err="1">
                          <a:solidFill>
                            <a:schemeClr val="tx2">
                              <a:lumMod val="50000"/>
                            </a:schemeClr>
                          </a:solidFill>
                          <a:latin typeface="Bookman Old Style" pitchFamily="18" charset="0"/>
                          <a:cs typeface="Aparajita" pitchFamily="34" charset="0"/>
                        </a:rPr>
                        <a:t>Upto</a:t>
                      </a:r>
                      <a:r>
                        <a:rPr lang="en-US" sz="2000" dirty="0">
                          <a:solidFill>
                            <a:schemeClr val="tx2">
                              <a:lumMod val="50000"/>
                            </a:schemeClr>
                          </a:solidFill>
                          <a:latin typeface="Bookman Old Style" pitchFamily="18" charset="0"/>
                          <a:cs typeface="Aparajita" pitchFamily="34" charset="0"/>
                        </a:rPr>
                        <a:t>                      31-3-2020)</a:t>
                      </a:r>
                    </a:p>
                  </a:txBody>
                  <a:tcPr>
                    <a:solidFill>
                      <a:schemeClr val="accent3">
                        <a:lumMod val="40000"/>
                        <a:lumOff val="60000"/>
                      </a:schemeClr>
                    </a:solidFill>
                  </a:tcPr>
                </a:tc>
                <a:tc>
                  <a:txBody>
                    <a:bodyPr/>
                    <a:lstStyle/>
                    <a:p>
                      <a:pPr algn="ctr"/>
                      <a:r>
                        <a:rPr lang="en-US" sz="2000" dirty="0">
                          <a:solidFill>
                            <a:schemeClr val="tx2">
                              <a:lumMod val="50000"/>
                            </a:schemeClr>
                          </a:solidFill>
                          <a:latin typeface="Bookman Old Style" pitchFamily="18" charset="0"/>
                          <a:cs typeface="Aparajita" pitchFamily="34" charset="0"/>
                        </a:rPr>
                        <a:t>Utilization  (Up to</a:t>
                      </a:r>
                      <a:r>
                        <a:rPr lang="en-US" sz="2000" baseline="0" dirty="0">
                          <a:solidFill>
                            <a:schemeClr val="tx2">
                              <a:lumMod val="50000"/>
                            </a:schemeClr>
                          </a:solidFill>
                          <a:latin typeface="Bookman Old Style" pitchFamily="18" charset="0"/>
                          <a:cs typeface="Aparajita" pitchFamily="34" charset="0"/>
                        </a:rPr>
                        <a:t> 31-3-2020)</a:t>
                      </a:r>
                      <a:endParaRPr lang="en-US" sz="2000" dirty="0">
                        <a:solidFill>
                          <a:schemeClr val="tx2">
                            <a:lumMod val="50000"/>
                          </a:schemeClr>
                        </a:solidFill>
                        <a:latin typeface="Bookman Old Style" pitchFamily="18" charset="0"/>
                        <a:cs typeface="Aparajita" pitchFamily="34" charset="0"/>
                      </a:endParaRPr>
                    </a:p>
                  </a:txBody>
                  <a:tcPr>
                    <a:solidFill>
                      <a:schemeClr val="accent3">
                        <a:lumMod val="40000"/>
                        <a:lumOff val="60000"/>
                      </a:schemeClr>
                    </a:solidFill>
                  </a:tcPr>
                </a:tc>
                <a:extLst>
                  <a:ext uri="{0D108BD9-81ED-4DB2-BD59-A6C34878D82A}">
                    <a16:rowId xmlns:a16="http://schemas.microsoft.com/office/drawing/2014/main" xmlns="" val="10000"/>
                  </a:ext>
                </a:extLst>
              </a:tr>
              <a:tr h="397768">
                <a:tc>
                  <a:txBody>
                    <a:bodyPr/>
                    <a:lstStyle/>
                    <a:p>
                      <a:pPr algn="l"/>
                      <a:r>
                        <a:rPr lang="en-US" sz="2000" b="1" dirty="0">
                          <a:solidFill>
                            <a:schemeClr val="tx2">
                              <a:lumMod val="50000"/>
                            </a:schemeClr>
                          </a:solidFill>
                          <a:latin typeface="Bookman Old Style" pitchFamily="18" charset="0"/>
                          <a:cs typeface="Times New Roman" pitchFamily="18" charset="0"/>
                        </a:rPr>
                        <a:t>Primary</a:t>
                      </a: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19771.00</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795.60</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18975.40</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19193.49</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1"/>
                  </a:ext>
                </a:extLst>
              </a:tr>
              <a:tr h="648072">
                <a:tc>
                  <a:txBody>
                    <a:bodyPr/>
                    <a:lstStyle/>
                    <a:p>
                      <a:pPr algn="l"/>
                      <a:r>
                        <a:rPr lang="en-US" sz="2000" b="1" dirty="0">
                          <a:solidFill>
                            <a:schemeClr val="tx2">
                              <a:lumMod val="50000"/>
                            </a:schemeClr>
                          </a:solidFill>
                          <a:latin typeface="Bookman Old Style" pitchFamily="18" charset="0"/>
                          <a:cs typeface="Times New Roman" pitchFamily="18" charset="0"/>
                        </a:rPr>
                        <a:t>Upper Primary</a:t>
                      </a: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20452.80</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0" dirty="0">
                          <a:solidFill>
                            <a:schemeClr val="tx2">
                              <a:lumMod val="50000"/>
                            </a:schemeClr>
                          </a:solidFill>
                          <a:latin typeface="Bookman Old Style" pitchFamily="18" charset="0"/>
                          <a:cs typeface="Times New Roman" pitchFamily="18" charset="0"/>
                        </a:rPr>
                        <a:t>949.16</a:t>
                      </a: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18410.40</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0" dirty="0" smtClean="0">
                          <a:solidFill>
                            <a:schemeClr val="tx2">
                              <a:lumMod val="50000"/>
                            </a:schemeClr>
                          </a:solidFill>
                          <a:latin typeface="Bookman Old Style" pitchFamily="18" charset="0"/>
                          <a:cs typeface="Times New Roman" pitchFamily="18" charset="0"/>
                        </a:rPr>
                        <a:t>18752.89</a:t>
                      </a:r>
                      <a:endParaRPr lang="en-US" sz="2000" b="0"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2"/>
                  </a:ext>
                </a:extLst>
              </a:tr>
              <a:tr h="360040">
                <a:tc>
                  <a:txBody>
                    <a:bodyPr/>
                    <a:lstStyle/>
                    <a:p>
                      <a:pPr algn="l"/>
                      <a:r>
                        <a:rPr lang="en-US" sz="2000" b="1" dirty="0">
                          <a:solidFill>
                            <a:schemeClr val="tx2">
                              <a:lumMod val="50000"/>
                            </a:schemeClr>
                          </a:solidFill>
                          <a:latin typeface="Bookman Old Style" pitchFamily="18" charset="0"/>
                          <a:cs typeface="Times New Roman" pitchFamily="18" charset="0"/>
                        </a:rPr>
                        <a:t>Total</a:t>
                      </a:r>
                    </a:p>
                  </a:txBody>
                  <a:tcPr>
                    <a:solidFill>
                      <a:schemeClr val="accent3">
                        <a:lumMod val="40000"/>
                        <a:lumOff val="60000"/>
                      </a:schemeClr>
                    </a:solidFill>
                  </a:tcPr>
                </a:tc>
                <a:tc>
                  <a:txBody>
                    <a:bodyPr/>
                    <a:lstStyle/>
                    <a:p>
                      <a:pPr algn="l"/>
                      <a:r>
                        <a:rPr lang="en-US" sz="2000" b="1" dirty="0" smtClean="0">
                          <a:solidFill>
                            <a:schemeClr val="tx2">
                              <a:lumMod val="50000"/>
                            </a:schemeClr>
                          </a:solidFill>
                          <a:latin typeface="Bookman Old Style" pitchFamily="18" charset="0"/>
                          <a:cs typeface="Times New Roman" pitchFamily="18" charset="0"/>
                        </a:rPr>
                        <a:t>40223.80</a:t>
                      </a:r>
                      <a:endParaRPr lang="en-US"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1" dirty="0" smtClean="0">
                          <a:solidFill>
                            <a:schemeClr val="tx2">
                              <a:lumMod val="50000"/>
                            </a:schemeClr>
                          </a:solidFill>
                          <a:latin typeface="Bookman Old Style" pitchFamily="18" charset="0"/>
                          <a:cs typeface="Times New Roman" pitchFamily="18" charset="0"/>
                        </a:rPr>
                        <a:t>1744.76</a:t>
                      </a:r>
                      <a:endParaRPr lang="en-US"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1" dirty="0" smtClean="0">
                          <a:solidFill>
                            <a:schemeClr val="tx2">
                              <a:lumMod val="50000"/>
                            </a:schemeClr>
                          </a:solidFill>
                          <a:latin typeface="Bookman Old Style" pitchFamily="18" charset="0"/>
                          <a:cs typeface="Times New Roman" pitchFamily="18" charset="0"/>
                        </a:rPr>
                        <a:t>37385.80</a:t>
                      </a:r>
                      <a:endParaRPr lang="en-US"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tc>
                  <a:txBody>
                    <a:bodyPr/>
                    <a:lstStyle/>
                    <a:p>
                      <a:pPr algn="l"/>
                      <a:r>
                        <a:rPr lang="en-US" sz="2000" b="1" dirty="0" smtClean="0">
                          <a:solidFill>
                            <a:schemeClr val="tx2">
                              <a:lumMod val="50000"/>
                            </a:schemeClr>
                          </a:solidFill>
                          <a:latin typeface="Bookman Old Style" pitchFamily="18" charset="0"/>
                          <a:cs typeface="Times New Roman" pitchFamily="18" charset="0"/>
                        </a:rPr>
                        <a:t>37946.38</a:t>
                      </a:r>
                      <a:endParaRPr lang="en-US" sz="2000" b="1" dirty="0">
                        <a:solidFill>
                          <a:schemeClr val="tx2">
                            <a:lumMod val="50000"/>
                          </a:schemeClr>
                        </a:solidFill>
                        <a:latin typeface="Bookman Old Style" pitchFamily="18" charset="0"/>
                        <a:cs typeface="Times New Roman" pitchFamily="18" charset="0"/>
                      </a:endParaRPr>
                    </a:p>
                  </a:txBody>
                  <a:tcPr>
                    <a:solidFill>
                      <a:schemeClr val="accent3">
                        <a:lumMod val="40000"/>
                        <a:lumOff val="60000"/>
                      </a:schemeClr>
                    </a:solidFill>
                  </a:tcPr>
                </a:tc>
                <a:extLst>
                  <a:ext uri="{0D108BD9-81ED-4DB2-BD59-A6C34878D82A}">
                    <a16:rowId xmlns:a16="http://schemas.microsoft.com/office/drawing/2014/main" xmlns="" val="10003"/>
                  </a:ext>
                </a:extLst>
              </a:tr>
            </a:tbl>
          </a:graphicData>
        </a:graphic>
      </p:graphicFrame>
      <p:sp>
        <p:nvSpPr>
          <p:cNvPr id="7" name="Slide Number Placeholder 6"/>
          <p:cNvSpPr>
            <a:spLocks noGrp="1"/>
          </p:cNvSpPr>
          <p:nvPr>
            <p:ph type="sldNum" sz="quarter" idx="15"/>
          </p:nvPr>
        </p:nvSpPr>
        <p:spPr/>
        <p:txBody>
          <a:bodyPr/>
          <a:lstStyle/>
          <a:p>
            <a:pPr>
              <a:defRPr/>
            </a:pPr>
            <a:fld id="{855C651D-6D96-4317-AC5E-3161CC1CB6D4}" type="slidenum">
              <a:rPr lang="en-US"/>
              <a:pPr>
                <a:defRPr/>
              </a:pPr>
              <a:t>9</a:t>
            </a:fld>
            <a:endParaRPr lang="en-US" dirty="0"/>
          </a:p>
        </p:txBody>
      </p:sp>
      <p:sp>
        <p:nvSpPr>
          <p:cNvPr id="11296" name="TextBox 6"/>
          <p:cNvSpPr txBox="1">
            <a:spLocks noChangeArrowheads="1"/>
          </p:cNvSpPr>
          <p:nvPr/>
        </p:nvSpPr>
        <p:spPr bwMode="auto">
          <a:xfrm>
            <a:off x="5638800" y="1295400"/>
            <a:ext cx="2895600" cy="584775"/>
          </a:xfrm>
          <a:prstGeom prst="rect">
            <a:avLst/>
          </a:prstGeom>
          <a:noFill/>
          <a:ln w="9525">
            <a:noFill/>
            <a:miter lim="800000"/>
            <a:headEnd/>
            <a:tailEnd/>
          </a:ln>
        </p:spPr>
        <p:txBody>
          <a:bodyPr>
            <a:spAutoFit/>
          </a:bodyPr>
          <a:lstStyle/>
          <a:p>
            <a:r>
              <a:rPr lang="en-US" sz="1600" dirty="0">
                <a:latin typeface="Bookman Old Style" pitchFamily="18" charset="0"/>
                <a:cs typeface="Aparajita" pitchFamily="34" charset="0"/>
              </a:rPr>
              <a:t>      </a:t>
            </a:r>
            <a:endParaRPr lang="en-US" sz="1600" dirty="0" smtClean="0">
              <a:latin typeface="Bookman Old Style" pitchFamily="18" charset="0"/>
              <a:cs typeface="Aparajita" pitchFamily="34" charset="0"/>
            </a:endParaRPr>
          </a:p>
          <a:p>
            <a:r>
              <a:rPr lang="en-US" sz="1600" b="1" dirty="0" smtClean="0">
                <a:latin typeface="Bookman Old Style" pitchFamily="18" charset="0"/>
                <a:cs typeface="Aparajita" pitchFamily="34" charset="0"/>
              </a:rPr>
              <a:t> </a:t>
            </a:r>
            <a:r>
              <a:rPr lang="en-US" sz="1600" b="1" dirty="0">
                <a:latin typeface="Bookman Old Style" pitchFamily="18" charset="0"/>
                <a:cs typeface="Aparajita" pitchFamily="34" charset="0"/>
              </a:rPr>
              <a:t>(Qty in Metric Tonnes</a:t>
            </a:r>
            <a:r>
              <a:rPr lang="en-US" sz="1600" b="1" dirty="0">
                <a:solidFill>
                  <a:schemeClr val="accent4">
                    <a:lumMod val="75000"/>
                  </a:schemeClr>
                </a:solidFill>
                <a:latin typeface="Bookman Old Style" pitchFamily="18" charset="0"/>
                <a:cs typeface="Aparajita" pitchFamily="34" charset="0"/>
              </a:rPr>
              <a:t>)</a:t>
            </a:r>
            <a:endParaRPr lang="en-IN" sz="1600" b="1" dirty="0">
              <a:solidFill>
                <a:schemeClr val="accent4">
                  <a:lumMod val="75000"/>
                </a:schemeClr>
              </a:solidFill>
              <a:latin typeface="Bookman Old Style" pitchFamily="18" charset="0"/>
            </a:endParaRP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7893</TotalTime>
  <Words>3202</Words>
  <Application>Microsoft Office PowerPoint</Application>
  <PresentationFormat>On-screen Show (4:3)</PresentationFormat>
  <Paragraphs>808</Paragraphs>
  <Slides>47</Slides>
  <Notes>43</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Concourse</vt:lpstr>
      <vt:lpstr>Oriel</vt:lpstr>
      <vt:lpstr>   </vt:lpstr>
      <vt:lpstr>STRUCTURE OF PPT</vt:lpstr>
      <vt:lpstr>BRIEF NOTE - MID DAY MEAL SCHEME </vt:lpstr>
      <vt:lpstr> MANAGEMENT STRUCTURE </vt:lpstr>
      <vt:lpstr>SECTION –II </vt:lpstr>
      <vt:lpstr>Count of Institutes and Children covered in 2019-20</vt:lpstr>
      <vt:lpstr>Slide 7</vt:lpstr>
      <vt:lpstr>SECTION –III </vt:lpstr>
      <vt:lpstr>Quantity Of Food Grains-Allocated, Lifted &amp; Utilization for Schools</vt:lpstr>
      <vt:lpstr>Total Budgetary allocation for the year 2019-20 </vt:lpstr>
      <vt:lpstr>Budget Allocation &amp; Expenditure on cooking cost upto  31-03-2020 </vt:lpstr>
      <vt:lpstr>            Budget Allocation &amp; Expenditure on Cost of Foodgrains upto    31-03-2020 </vt:lpstr>
      <vt:lpstr>Budget allocation &amp; Expenditure towards Honorarium for Cook cum Helpers </vt:lpstr>
      <vt:lpstr>   Budget Allocation &amp; Expenditure on Management Monitoring &amp; Evaluation(MME) upto 31-03-2020   </vt:lpstr>
      <vt:lpstr>Budget Allocation &amp; Expenditure on Transportation Cost upto  31-03-2020 </vt:lpstr>
      <vt:lpstr>Recipes</vt:lpstr>
      <vt:lpstr>SECTION –IV </vt:lpstr>
      <vt:lpstr> Rashtriya Poshan Maah </vt:lpstr>
      <vt:lpstr>Continued…..</vt:lpstr>
      <vt:lpstr> ACHIEVEMENTS </vt:lpstr>
      <vt:lpstr>Slide 21</vt:lpstr>
      <vt:lpstr>Slide 22</vt:lpstr>
      <vt:lpstr>Best Efforts of doing toothbrush  after taking meal has been successful in GPS Baddo  Patti, In District Hissar w.e.f 20.11.2019</vt:lpstr>
      <vt:lpstr>Slide 24</vt:lpstr>
      <vt:lpstr>Milk Started</vt:lpstr>
      <vt:lpstr>               Kitchen Gardens</vt:lpstr>
      <vt:lpstr>Hand wash before and after Mid Day Meal</vt:lpstr>
      <vt:lpstr>Slide 28</vt:lpstr>
      <vt:lpstr>Slide 29</vt:lpstr>
      <vt:lpstr>School Health Programme</vt:lpstr>
      <vt:lpstr>Best Practices</vt:lpstr>
      <vt:lpstr>Slide 32</vt:lpstr>
      <vt:lpstr>Slide 33</vt:lpstr>
      <vt:lpstr>SECTION – V </vt:lpstr>
      <vt:lpstr>ACTION TAKEN ON PAB ASSURANCE</vt:lpstr>
      <vt:lpstr>Continued…</vt:lpstr>
      <vt:lpstr>Isckon Districts:-</vt:lpstr>
      <vt:lpstr>        Best practices IN 2020-21 </vt:lpstr>
      <vt:lpstr>SECTION – VIII </vt:lpstr>
      <vt:lpstr>Children proposed to be covered in 2020-21</vt:lpstr>
      <vt:lpstr>Component wise requirement of Budget for the Year 2020-21</vt:lpstr>
      <vt:lpstr>Total requirement of Budget for  2020-21</vt:lpstr>
      <vt:lpstr>Requirement of Budget for the Year 2020-21(Primary Stage)</vt:lpstr>
      <vt:lpstr>Requirement of Budget for the Year 2020-21  (Upper Primary Stage)</vt:lpstr>
      <vt:lpstr>Requirement of Budget for the Year 2020-21 for (National Child Labour Project Schools(NCLP) </vt:lpstr>
      <vt:lpstr>Proposal for MME 2020-21  </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 Day Meal</dc:title>
  <dc:creator>Kamal</dc:creator>
  <cp:lastModifiedBy>RANDHIR</cp:lastModifiedBy>
  <cp:revision>1608</cp:revision>
  <cp:lastPrinted>2019-05-14T05:16:06Z</cp:lastPrinted>
  <dcterms:created xsi:type="dcterms:W3CDTF">2011-03-15T11:39:18Z</dcterms:created>
  <dcterms:modified xsi:type="dcterms:W3CDTF">2020-05-13T10:51:52Z</dcterms:modified>
</cp:coreProperties>
</file>